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5" r:id="rId2"/>
    <p:sldId id="259" r:id="rId3"/>
    <p:sldId id="260" r:id="rId4"/>
    <p:sldId id="261" r:id="rId5"/>
    <p:sldId id="267" r:id="rId6"/>
    <p:sldId id="262" r:id="rId7"/>
    <p:sldId id="263" r:id="rId8"/>
    <p:sldId id="266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8" d="100"/>
          <a:sy n="108" d="100"/>
        </p:scale>
        <p:origin x="730" y="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36C234-7249-0744-8FF1-73122E2DD06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F418-AA4A-4245-8541-98539CA89F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4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CF418-AA4A-4245-8541-98539CA89F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16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A blank customer profile template is available for download from </a:t>
            </a:r>
            <a:r>
              <a:rPr lang="en-CA" b="0" baseline="0" dirty="0"/>
              <a:t>MaRS. You can find it in the “Activities for Research and Discovery” section of the Building Future Leaders website.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DFEED-5D7A-374E-90E2-3B81F36A908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2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end-user of an educational product.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DFEED-5D7A-374E-90E2-3B81F36A908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2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the purchaser of an educational product.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DFEED-5D7A-374E-90E2-3B81F36A908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2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A blank customer profile template is available to download from </a:t>
            </a:r>
            <a:r>
              <a:rPr lang="en-CA" b="0" baseline="0" dirty="0"/>
              <a:t>MaRS. You can find it in the “Activities for Research and Discovery” section of the Building Future Leaders website.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6DFEED-5D7A-374E-90E2-3B81F36A908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12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48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74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10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5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350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409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2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83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981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47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1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91A42-58B3-CA48-999A-77F05B1864CC}" type="datetimeFigureOut">
              <a:rPr lang="en-US" smtClean="0"/>
              <a:t>2/21/2018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9D59D-8609-8C4F-AE33-0C51F512FC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93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06784" y="1087058"/>
            <a:ext cx="7150454" cy="24487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1269921" y="1487554"/>
            <a:ext cx="66470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entury Gothic"/>
                <a:cs typeface="Century Gothic"/>
              </a:rPr>
              <a:t>Why is it important to understand </a:t>
            </a:r>
            <a:r>
              <a:rPr lang="en-US" sz="3200" b="1" dirty="0">
                <a:latin typeface="Century Gothic"/>
                <a:cs typeface="Century Gothic"/>
              </a:rPr>
              <a:t>the people </a:t>
            </a:r>
            <a:r>
              <a:rPr lang="en-US" sz="3200" dirty="0">
                <a:latin typeface="Century Gothic"/>
                <a:cs typeface="Century Gothic"/>
              </a:rPr>
              <a:t>for whom you are solving problems?</a:t>
            </a:r>
          </a:p>
        </p:txBody>
      </p:sp>
    </p:spTree>
    <p:extLst>
      <p:ext uri="{BB962C8B-B14F-4D97-AF65-F5344CB8AC3E}">
        <p14:creationId xmlns:p14="http://schemas.microsoft.com/office/powerpoint/2010/main" val="275413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0887" y="-105832"/>
            <a:ext cx="9224887" cy="1193350"/>
            <a:chOff x="-107849" y="-300164"/>
            <a:chExt cx="12299849" cy="1591133"/>
          </a:xfrm>
        </p:grpSpPr>
        <p:sp>
          <p:nvSpPr>
            <p:cNvPr id="8" name="Rectangle 7"/>
            <p:cNvSpPr/>
            <p:nvPr/>
          </p:nvSpPr>
          <p:spPr>
            <a:xfrm>
              <a:off x="0" y="-159054"/>
              <a:ext cx="12192000" cy="1294228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7849" y="-300164"/>
              <a:ext cx="1591133" cy="1591133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765221" y="1527740"/>
            <a:ext cx="763594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Century Gothic"/>
                <a:cs typeface="Century Gothic"/>
              </a:rPr>
              <a:t>A </a:t>
            </a:r>
            <a:r>
              <a:rPr lang="en-US" sz="3600" b="1" dirty="0">
                <a:latin typeface="Century Gothic"/>
                <a:cs typeface="Century Gothic"/>
              </a:rPr>
              <a:t>fictional character</a:t>
            </a:r>
            <a:r>
              <a:rPr lang="en-US" sz="3600" dirty="0">
                <a:latin typeface="Century Gothic"/>
                <a:cs typeface="Century Gothic"/>
              </a:rPr>
              <a:t> who represents the </a:t>
            </a:r>
            <a:r>
              <a:rPr lang="en-US" sz="3600" b="1" dirty="0">
                <a:latin typeface="Century Gothic"/>
                <a:cs typeface="Century Gothic"/>
              </a:rPr>
              <a:t>essential traits </a:t>
            </a:r>
            <a:r>
              <a:rPr lang="en-US" sz="3600" dirty="0">
                <a:latin typeface="Century Gothic"/>
                <a:cs typeface="Century Gothic"/>
              </a:rPr>
              <a:t>of </a:t>
            </a:r>
            <a:r>
              <a:rPr lang="en-US" sz="3600" b="1" dirty="0">
                <a:latin typeface="Century Gothic"/>
                <a:cs typeface="Century Gothic"/>
              </a:rPr>
              <a:t>your customers</a:t>
            </a:r>
            <a:r>
              <a:rPr lang="en-US" sz="3600" dirty="0">
                <a:latin typeface="Century Gothic"/>
                <a:cs typeface="Century Gothic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96735"/>
            <a:ext cx="924246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CA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Definition: Customer persona</a:t>
            </a:r>
          </a:p>
        </p:txBody>
      </p:sp>
    </p:spTree>
    <p:extLst>
      <p:ext uri="{BB962C8B-B14F-4D97-AF65-F5344CB8AC3E}">
        <p14:creationId xmlns:p14="http://schemas.microsoft.com/office/powerpoint/2010/main" val="752629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80887" y="-105832"/>
            <a:ext cx="9224887" cy="1193350"/>
            <a:chOff x="-107849" y="-300164"/>
            <a:chExt cx="12299849" cy="1591133"/>
          </a:xfrm>
        </p:grpSpPr>
        <p:sp>
          <p:nvSpPr>
            <p:cNvPr id="15" name="Rectangle 14"/>
            <p:cNvSpPr/>
            <p:nvPr/>
          </p:nvSpPr>
          <p:spPr>
            <a:xfrm>
              <a:off x="0" y="-159054"/>
              <a:ext cx="12192000" cy="1294228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7849" y="-300164"/>
              <a:ext cx="1591133" cy="1591133"/>
            </a:xfrm>
            <a:prstGeom prst="rect">
              <a:avLst/>
            </a:prstGeom>
          </p:spPr>
        </p:pic>
      </p:grpSp>
      <p:sp>
        <p:nvSpPr>
          <p:cNvPr id="6" name="TextBox 5"/>
          <p:cNvSpPr txBox="1"/>
          <p:nvPr/>
        </p:nvSpPr>
        <p:spPr>
          <a:xfrm>
            <a:off x="0" y="196735"/>
            <a:ext cx="924246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CA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Gathering customer information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55305" y="1138039"/>
            <a:ext cx="4114800" cy="3819918"/>
            <a:chOff x="287867" y="1138039"/>
            <a:chExt cx="4114800" cy="3819918"/>
          </a:xfrm>
        </p:grpSpPr>
        <p:sp>
          <p:nvSpPr>
            <p:cNvPr id="8" name="Rectangle 7"/>
            <p:cNvSpPr/>
            <p:nvPr/>
          </p:nvSpPr>
          <p:spPr>
            <a:xfrm>
              <a:off x="287867" y="1139834"/>
              <a:ext cx="4114800" cy="3818123"/>
            </a:xfrm>
            <a:prstGeom prst="rect">
              <a:avLst/>
            </a:prstGeom>
            <a:solidFill>
              <a:srgbClr val="D9D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74956" y="1138039"/>
              <a:ext cx="3626466" cy="3508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entury Gothic"/>
                  <a:cs typeface="Century Gothic"/>
                </a:rPr>
                <a:t>Primary research </a:t>
              </a:r>
              <a:endParaRPr lang="en-US" sz="1200" dirty="0">
                <a:latin typeface="Century Gothic"/>
                <a:cs typeface="Century Gothic"/>
              </a:endParaRPr>
            </a:p>
            <a:p>
              <a:r>
                <a:rPr lang="en-US" i="1" dirty="0">
                  <a:latin typeface="Century Gothic"/>
                  <a:cs typeface="Century Gothic"/>
                </a:rPr>
                <a:t>How: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Talk directly with your customers</a:t>
              </a:r>
            </a:p>
            <a:p>
              <a:endParaRPr lang="en-US" dirty="0">
                <a:latin typeface="Century Gothic"/>
                <a:cs typeface="Century Gothic"/>
              </a:endParaRPr>
            </a:p>
            <a:p>
              <a:r>
                <a:rPr lang="en-US" i="1" dirty="0">
                  <a:latin typeface="Century Gothic"/>
                  <a:cs typeface="Century Gothic"/>
                </a:rPr>
                <a:t>Benefits: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Great for understanding  values and pain points</a:t>
              </a:r>
            </a:p>
            <a:p>
              <a:endParaRPr lang="en-US" dirty="0">
                <a:latin typeface="Century Gothic"/>
                <a:cs typeface="Century Gothic"/>
              </a:endParaRPr>
            </a:p>
            <a:p>
              <a:r>
                <a:rPr lang="en-US" i="1" dirty="0">
                  <a:latin typeface="Century Gothic"/>
                  <a:cs typeface="Century Gothic"/>
                </a:rPr>
                <a:t>Limitations: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Time consuming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Small sample size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60283" y="1139834"/>
            <a:ext cx="4351867" cy="3818123"/>
            <a:chOff x="4690531" y="1139834"/>
            <a:chExt cx="4351867" cy="3818123"/>
          </a:xfrm>
        </p:grpSpPr>
        <p:sp>
          <p:nvSpPr>
            <p:cNvPr id="11" name="Rectangle 10"/>
            <p:cNvSpPr/>
            <p:nvPr/>
          </p:nvSpPr>
          <p:spPr>
            <a:xfrm>
              <a:off x="4690531" y="1139834"/>
              <a:ext cx="4351867" cy="3818123"/>
            </a:xfrm>
            <a:prstGeom prst="rect">
              <a:avLst/>
            </a:prstGeom>
            <a:solidFill>
              <a:srgbClr val="D9D9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77808" y="1140052"/>
              <a:ext cx="4199466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atin typeface="Century Gothic"/>
                  <a:cs typeface="Century Gothic"/>
                </a:rPr>
                <a:t>Secondary research </a:t>
              </a:r>
            </a:p>
            <a:p>
              <a:r>
                <a:rPr lang="en-US" i="1" dirty="0">
                  <a:latin typeface="Century Gothic"/>
                  <a:cs typeface="Century Gothic"/>
                </a:rPr>
                <a:t>How: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Locate and interpret existing data (</a:t>
              </a:r>
              <a:r>
                <a:rPr lang="en-US" dirty="0" err="1">
                  <a:latin typeface="Century Gothic"/>
                  <a:cs typeface="Century Gothic"/>
                </a:rPr>
                <a:t>StatsCan</a:t>
              </a:r>
              <a:r>
                <a:rPr lang="en-US" dirty="0">
                  <a:latin typeface="Century Gothic"/>
                  <a:cs typeface="Century Gothic"/>
                </a:rPr>
                <a:t>, IDC, etc.)</a:t>
              </a:r>
            </a:p>
            <a:p>
              <a:endParaRPr lang="en-US" i="1" dirty="0">
                <a:latin typeface="Century Gothic"/>
                <a:cs typeface="Century Gothic"/>
              </a:endParaRPr>
            </a:p>
            <a:p>
              <a:r>
                <a:rPr lang="en-US" i="1" dirty="0">
                  <a:latin typeface="Century Gothic"/>
                  <a:cs typeface="Century Gothic"/>
                </a:rPr>
                <a:t>Benefits: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Great for understanding broad trends (e.g., 60% of schools struggle with…)</a:t>
              </a:r>
            </a:p>
            <a:p>
              <a:pPr marL="285750" indent="-285750">
                <a:buFont typeface="Arial"/>
                <a:buChar char="•"/>
              </a:pPr>
              <a:endParaRPr lang="en-US" dirty="0">
                <a:latin typeface="Century Gothic"/>
                <a:cs typeface="Century Gothic"/>
              </a:endParaRPr>
            </a:p>
            <a:p>
              <a:r>
                <a:rPr lang="en-US" i="1" dirty="0">
                  <a:latin typeface="Century Gothic"/>
                  <a:cs typeface="Century Gothic"/>
                </a:rPr>
                <a:t>Limitations: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dirty="0">
                  <a:latin typeface="Century Gothic"/>
                  <a:cs typeface="Century Gothic"/>
                </a:rPr>
                <a:t>Limited insight into individual needs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069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0887" y="-105832"/>
            <a:ext cx="9224887" cy="1193350"/>
            <a:chOff x="-107849" y="-300164"/>
            <a:chExt cx="12299849" cy="1591133"/>
          </a:xfrm>
        </p:grpSpPr>
        <p:sp>
          <p:nvSpPr>
            <p:cNvPr id="8" name="Rectangle 7"/>
            <p:cNvSpPr/>
            <p:nvPr/>
          </p:nvSpPr>
          <p:spPr>
            <a:xfrm>
              <a:off x="0" y="-159054"/>
              <a:ext cx="12192000" cy="1294228"/>
            </a:xfrm>
            <a:prstGeom prst="rect">
              <a:avLst/>
            </a:prstGeom>
            <a:solidFill>
              <a:srgbClr val="254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7849" y="-300164"/>
              <a:ext cx="1591133" cy="1591133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690703" y="1430041"/>
            <a:ext cx="792211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entury Gothic"/>
                <a:cs typeface="Century Gothic"/>
              </a:rPr>
              <a:t>There will be different “customer segments” who engage with your product.   </a:t>
            </a:r>
          </a:p>
          <a:p>
            <a:endParaRPr lang="en-US" sz="2800" b="1" dirty="0">
              <a:latin typeface="Century Gothic"/>
              <a:cs typeface="Century Gothic"/>
            </a:endParaRPr>
          </a:p>
          <a:p>
            <a:pPr algn="ctr"/>
            <a:r>
              <a:rPr lang="en-US" sz="3200" b="1" dirty="0">
                <a:latin typeface="Century Gothic"/>
                <a:cs typeface="Century Gothic"/>
              </a:rPr>
              <a:t>So let’s create </a:t>
            </a:r>
          </a:p>
          <a:p>
            <a:pPr algn="ctr"/>
            <a:r>
              <a:rPr lang="en-US" sz="3200" b="1" dirty="0">
                <a:latin typeface="Century Gothic"/>
                <a:cs typeface="Century Gothic"/>
              </a:rPr>
              <a:t>multiple customer personas.</a:t>
            </a:r>
          </a:p>
          <a:p>
            <a:endParaRPr lang="en-US" sz="2800" dirty="0"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3476" y="164169"/>
            <a:ext cx="84661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CA" sz="3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Building multiple customer personas</a:t>
            </a:r>
          </a:p>
        </p:txBody>
      </p:sp>
    </p:spTree>
    <p:extLst>
      <p:ext uri="{BB962C8B-B14F-4D97-AF65-F5344CB8AC3E}">
        <p14:creationId xmlns:p14="http://schemas.microsoft.com/office/powerpoint/2010/main" val="199694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2"/>
            <a:ext cx="9144000" cy="511264"/>
          </a:xfrm>
          <a:prstGeom prst="rect">
            <a:avLst/>
          </a:prstGeom>
          <a:solidFill>
            <a:srgbClr val="254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275272" y="3333847"/>
            <a:ext cx="2841032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6045573" y="1030082"/>
            <a:ext cx="2841032" cy="4042305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275272" y="1030083"/>
            <a:ext cx="2841032" cy="2208209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228281" y="1052555"/>
            <a:ext cx="2695290" cy="2185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28281" y="3333847"/>
            <a:ext cx="2695290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275272" y="1126190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Who are they?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5573" y="1126190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Purchasing decisions?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0128" y="3370117"/>
            <a:ext cx="260752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Century Gothic"/>
                <a:cs typeface="Century Gothic"/>
              </a:rPr>
              <a:t>Goals &amp; pain points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9508" y="511887"/>
            <a:ext cx="380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Name:__________________________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53557" y="511266"/>
            <a:ext cx="458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Customer segment: ______________________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272" y="3333847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Sample quotation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28281" y="1836917"/>
            <a:ext cx="2695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Picture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3237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entury Gothic"/>
                <a:cs typeface="Century Gothic"/>
              </a:rPr>
              <a:t>Customer persona template</a:t>
            </a:r>
          </a:p>
        </p:txBody>
      </p:sp>
    </p:spTree>
    <p:extLst>
      <p:ext uri="{BB962C8B-B14F-4D97-AF65-F5344CB8AC3E}">
        <p14:creationId xmlns:p14="http://schemas.microsoft.com/office/powerpoint/2010/main" val="3933918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9508" y="3558684"/>
            <a:ext cx="2841032" cy="1399274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5999809" y="744008"/>
            <a:ext cx="2841032" cy="4213950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229508" y="744008"/>
            <a:ext cx="2841032" cy="2711692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182517" y="766480"/>
            <a:ext cx="2695290" cy="2352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82517" y="3219417"/>
            <a:ext cx="2695290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382514" y="840115"/>
            <a:ext cx="2688026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Who are they?</a:t>
            </a: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28 years old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Has been teaching grades 7 &amp; 8 for 3 years 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Works at a medium-sized public school in a lower socio-economic </a:t>
            </a:r>
            <a:r>
              <a:rPr lang="en-US" sz="1400" dirty="0" err="1">
                <a:latin typeface="Century Gothic"/>
                <a:cs typeface="Century Gothic"/>
              </a:rPr>
              <a:t>neighbourhood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04135" y="840115"/>
            <a:ext cx="26449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Purchasing decisions?</a:t>
            </a:r>
          </a:p>
          <a:p>
            <a:pPr algn="ctr"/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Tries new resources based on colleague recommendations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Highly active on Twitter: #</a:t>
            </a:r>
            <a:r>
              <a:rPr lang="en-US" sz="1400" dirty="0" err="1">
                <a:latin typeface="Century Gothic"/>
                <a:cs typeface="Century Gothic"/>
              </a:rPr>
              <a:t>edchat</a:t>
            </a:r>
            <a:r>
              <a:rPr lang="en-US" sz="1400" dirty="0">
                <a:latin typeface="Century Gothic"/>
                <a:cs typeface="Century Gothic"/>
              </a:rPr>
              <a:t>, #</a:t>
            </a:r>
            <a:r>
              <a:rPr lang="en-US" sz="1400" dirty="0" err="1">
                <a:latin typeface="Century Gothic"/>
                <a:cs typeface="Century Gothic"/>
              </a:rPr>
              <a:t>gafe</a:t>
            </a: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Can request small amounts of money for resources, but has no control over budgets</a:t>
            </a:r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9665" y="3255687"/>
            <a:ext cx="260752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Century Gothic"/>
                <a:cs typeface="Century Gothic"/>
              </a:rPr>
              <a:t>Goals &amp; pain points</a:t>
            </a:r>
          </a:p>
          <a:p>
            <a:endParaRPr lang="en-US" sz="1400" dirty="0">
              <a:latin typeface="Century Gothic"/>
              <a:cs typeface="Century Gothic"/>
            </a:endParaRPr>
          </a:p>
          <a:p>
            <a:r>
              <a:rPr lang="en-US" sz="1400" dirty="0">
                <a:latin typeface="Century Gothic"/>
                <a:cs typeface="Century Gothic"/>
              </a:rPr>
              <a:t>Highly artistic and creative, Philip wants his students to try new things, but is often frustrated by the lack of time and money to do so.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2190" y="921041"/>
            <a:ext cx="1926624" cy="218229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9508" y="260141"/>
            <a:ext cx="380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Name:__________________________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53557" y="259520"/>
            <a:ext cx="458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Customer segment: ______________________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2840" y="260141"/>
            <a:ext cx="2662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entury Gothic"/>
                <a:cs typeface="Century Gothic"/>
              </a:rPr>
              <a:t>Philip </a:t>
            </a:r>
            <a:r>
              <a:rPr lang="en-US" sz="1600" dirty="0" err="1">
                <a:latin typeface="Century Gothic"/>
                <a:cs typeface="Century Gothic"/>
              </a:rPr>
              <a:t>Exampleton</a:t>
            </a:r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58108" y="275617"/>
            <a:ext cx="2390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entury Gothic"/>
                <a:cs typeface="Century Gothic"/>
              </a:rPr>
              <a:t>Classroom teacher</a:t>
            </a:r>
          </a:p>
        </p:txBody>
      </p:sp>
      <p:sp>
        <p:nvSpPr>
          <p:cNvPr id="3" name="Rectangle 2"/>
          <p:cNvSpPr/>
          <p:nvPr/>
        </p:nvSpPr>
        <p:spPr>
          <a:xfrm>
            <a:off x="321171" y="3670871"/>
            <a:ext cx="268802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/>
                <a:cs typeface="Century Gothic"/>
              </a:rPr>
              <a:t>“I really want to make a difference at my school, and I want my superintendent to help me make a difference in other schools as well.”</a:t>
            </a:r>
          </a:p>
        </p:txBody>
      </p:sp>
    </p:spTree>
    <p:extLst>
      <p:ext uri="{BB962C8B-B14F-4D97-AF65-F5344CB8AC3E}">
        <p14:creationId xmlns:p14="http://schemas.microsoft.com/office/powerpoint/2010/main" val="26566838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229508" y="3716640"/>
            <a:ext cx="2841032" cy="1241318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5999809" y="744008"/>
            <a:ext cx="2841032" cy="4213950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229508" y="744008"/>
            <a:ext cx="2841032" cy="2858205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182517" y="766480"/>
            <a:ext cx="2695290" cy="2352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182517" y="3219417"/>
            <a:ext cx="2695290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371073" y="863001"/>
            <a:ext cx="2580919" cy="273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Who are they?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49 years old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Oversees 7 elementary and 4 secondary schools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Was principal of an elementary school for 4 years before moving to her current position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4135" y="863001"/>
            <a:ext cx="26449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Purchasing decisions?</a:t>
            </a:r>
          </a:p>
          <a:p>
            <a:pPr algn="ctr"/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Attends 4 to 5 educational conferences per year to learn about new resources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Has a budget specific to educational technologies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Bulk purchases must be approved by a committee</a:t>
            </a:r>
          </a:p>
          <a:p>
            <a:pPr marL="285750" indent="-285750">
              <a:buFont typeface="Arial"/>
              <a:buChar char="•"/>
            </a:pPr>
            <a:endParaRPr lang="en-US" sz="1400" dirty="0">
              <a:latin typeface="Century Gothic"/>
              <a:cs typeface="Century Gothic"/>
            </a:endParaRP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latin typeface="Century Gothic"/>
                <a:cs typeface="Century Gothic"/>
              </a:rPr>
              <a:t>Prefers to work with official vendors</a:t>
            </a:r>
            <a:endParaRPr lang="en-US" sz="1600" dirty="0">
              <a:latin typeface="Century Gothic"/>
              <a:cs typeface="Century Gothic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24364" y="3255687"/>
            <a:ext cx="260752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Century Gothic"/>
                <a:cs typeface="Century Gothic"/>
              </a:rPr>
              <a:t>Goals &amp; pain points</a:t>
            </a:r>
          </a:p>
          <a:p>
            <a:endParaRPr lang="en-US" sz="1400" dirty="0">
              <a:latin typeface="Century Gothic"/>
              <a:cs typeface="Century Gothic"/>
            </a:endParaRPr>
          </a:p>
          <a:p>
            <a:r>
              <a:rPr lang="en-US" sz="1400" dirty="0">
                <a:latin typeface="Century Gothic"/>
                <a:cs typeface="Century Gothic"/>
              </a:rPr>
              <a:t>Monica wants to help her teachers with innovative new classroom resources, but is often frustrated by slow adoption rates.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9508" y="260141"/>
            <a:ext cx="380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Name:__________________________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53557" y="259520"/>
            <a:ext cx="458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Customer segment: ______________________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62840" y="260141"/>
            <a:ext cx="26622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entury Gothic"/>
                <a:cs typeface="Century Gothic"/>
              </a:rPr>
              <a:t>Monica Profiletti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58108" y="275617"/>
            <a:ext cx="2390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entury Gothic"/>
                <a:cs typeface="Century Gothic"/>
              </a:rPr>
              <a:t>Superintendent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6080"/>
          <a:stretch/>
        </p:blipFill>
        <p:spPr>
          <a:xfrm>
            <a:off x="3473230" y="801908"/>
            <a:ext cx="2077113" cy="228612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9632" y="3762412"/>
            <a:ext cx="258092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entury Gothic"/>
                <a:cs typeface="Century Gothic"/>
              </a:rPr>
              <a:t>“I want my schools to take full advantage of new technologies that increase learning, but the costs have to make sense.”</a:t>
            </a:r>
          </a:p>
        </p:txBody>
      </p:sp>
    </p:spTree>
    <p:extLst>
      <p:ext uri="{BB962C8B-B14F-4D97-AF65-F5344CB8AC3E}">
        <p14:creationId xmlns:p14="http://schemas.microsoft.com/office/powerpoint/2010/main" val="303160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0" y="2"/>
            <a:ext cx="9144000" cy="511264"/>
          </a:xfrm>
          <a:prstGeom prst="rect">
            <a:avLst/>
          </a:prstGeom>
          <a:solidFill>
            <a:srgbClr val="254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275272" y="3333847"/>
            <a:ext cx="2841032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Rectangle 15"/>
          <p:cNvSpPr/>
          <p:nvPr/>
        </p:nvSpPr>
        <p:spPr>
          <a:xfrm>
            <a:off x="6045573" y="1030082"/>
            <a:ext cx="2841032" cy="4042305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Rectangle 3"/>
          <p:cNvSpPr/>
          <p:nvPr/>
        </p:nvSpPr>
        <p:spPr>
          <a:xfrm>
            <a:off x="275272" y="1030083"/>
            <a:ext cx="2841032" cy="2208209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3228281" y="1052555"/>
            <a:ext cx="2695290" cy="21857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228281" y="3333847"/>
            <a:ext cx="2695290" cy="1738541"/>
          </a:xfrm>
          <a:prstGeom prst="rect">
            <a:avLst/>
          </a:prstGeom>
          <a:solidFill>
            <a:srgbClr val="D9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extBox 1"/>
          <p:cNvSpPr txBox="1"/>
          <p:nvPr/>
        </p:nvSpPr>
        <p:spPr>
          <a:xfrm>
            <a:off x="275272" y="1126190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Who are they?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45573" y="1126190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Purchasing decisions?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70128" y="3370117"/>
            <a:ext cx="2607521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Century Gothic"/>
                <a:cs typeface="Century Gothic"/>
              </a:rPr>
              <a:t>Goals &amp; pain points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9508" y="511887"/>
            <a:ext cx="380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Name:________________________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53557" y="511266"/>
            <a:ext cx="4587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Customer segment: ______________________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5272" y="3333847"/>
            <a:ext cx="2841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Sample quotation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28281" y="1836917"/>
            <a:ext cx="2695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Century Gothic"/>
                <a:cs typeface="Century Gothic"/>
              </a:rPr>
              <a:t>Picture</a:t>
            </a:r>
            <a:endParaRPr lang="en-US" sz="1400" dirty="0">
              <a:latin typeface="Century Gothic"/>
              <a:cs typeface="Century Gothic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3237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FFFF"/>
                </a:solidFill>
                <a:latin typeface="Century Gothic"/>
                <a:cs typeface="Century Gothic"/>
              </a:rPr>
              <a:t>Who are </a:t>
            </a:r>
            <a:r>
              <a:rPr lang="en-US" sz="2000" b="1" dirty="0">
                <a:solidFill>
                  <a:srgbClr val="FFFFFF"/>
                </a:solidFill>
                <a:latin typeface="Century Gothic"/>
                <a:cs typeface="Century Gothic"/>
              </a:rPr>
              <a:t>you</a:t>
            </a:r>
            <a:r>
              <a:rPr lang="en-US" sz="2000" dirty="0">
                <a:solidFill>
                  <a:srgbClr val="FFFFFF"/>
                </a:solidFill>
                <a:latin typeface="Century Gothic"/>
                <a:cs typeface="Century Gothic"/>
              </a:rPr>
              <a:t> solving problems for?</a:t>
            </a:r>
          </a:p>
        </p:txBody>
      </p:sp>
    </p:spTree>
    <p:extLst>
      <p:ext uri="{BB962C8B-B14F-4D97-AF65-F5344CB8AC3E}">
        <p14:creationId xmlns:p14="http://schemas.microsoft.com/office/powerpoint/2010/main" val="3446645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524</Words>
  <Application>Microsoft Office PowerPoint</Application>
  <PresentationFormat>On-screen Show (16:9)</PresentationFormat>
  <Paragraphs>99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MaRS Discovery District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Burwell</dc:creator>
  <cp:lastModifiedBy>Sanjeev Raman</cp:lastModifiedBy>
  <cp:revision>19</cp:revision>
  <dcterms:created xsi:type="dcterms:W3CDTF">2015-07-19T17:18:00Z</dcterms:created>
  <dcterms:modified xsi:type="dcterms:W3CDTF">2018-02-21T20:26:36Z</dcterms:modified>
</cp:coreProperties>
</file>