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F6A8F-6065-4E9C-9691-B9AB6611EA0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08F02-BF23-4352-8061-03C95B2C79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596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08F02-BF23-4352-8061-03C95B2C79B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1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208F02-BF23-4352-8061-03C95B2C79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831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413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904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46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402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132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15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253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466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1261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554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B8B74-2A03-4A1D-9F1B-A654D51A1A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94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B8B74-2A03-4A1D-9F1B-A654D51A1ADA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3C25F-EB11-47A6-ADBF-1C71EC27B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131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95654" y="1371600"/>
            <a:ext cx="8519746" cy="5313670"/>
            <a:chOff x="762000" y="477524"/>
            <a:chExt cx="7772400" cy="5694670"/>
          </a:xfrm>
        </p:grpSpPr>
        <p:grpSp>
          <p:nvGrpSpPr>
            <p:cNvPr id="22" name="Group 21"/>
            <p:cNvGrpSpPr/>
            <p:nvPr/>
          </p:nvGrpSpPr>
          <p:grpSpPr>
            <a:xfrm>
              <a:off x="762000" y="477524"/>
              <a:ext cx="7772400" cy="5694670"/>
              <a:chOff x="762000" y="477524"/>
              <a:chExt cx="7772400" cy="5694670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762000" y="477524"/>
                <a:ext cx="7772400" cy="5694670"/>
                <a:chOff x="762000" y="477524"/>
                <a:chExt cx="7223760" cy="5694670"/>
              </a:xfrm>
            </p:grpSpPr>
            <p:sp>
              <p:nvSpPr>
                <p:cNvPr id="8" name="Shape 7"/>
                <p:cNvSpPr/>
                <p:nvPr/>
              </p:nvSpPr>
              <p:spPr>
                <a:xfrm>
                  <a:off x="762000" y="477524"/>
                  <a:ext cx="7223760" cy="5694670"/>
                </a:xfrm>
                <a:prstGeom prst="swooshArrow">
                  <a:avLst>
                    <a:gd name="adj1" fmla="val 25000"/>
                    <a:gd name="adj2" fmla="val 25000"/>
                  </a:avLst>
                </a:prstGeom>
                <a:solidFill>
                  <a:srgbClr val="00B0F0"/>
                </a:solidFill>
                <a:scene3d>
                  <a:camera prst="orthographicFront"/>
                  <a:lightRig rig="flat" dir="t"/>
                </a:scene3d>
                <a:sp3d z="-190500" extrusionH="12700" prstMaterial="plastic">
                  <a:bevelT w="50800" h="50800"/>
                </a:sp3d>
              </p:spPr>
              <p:style>
                <a:lnRef idx="0">
                  <a:schemeClr val="accent6"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0">
                  <a:schemeClr val="accent6">
                    <a:tint val="4000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9" name="Oval 8"/>
                <p:cNvSpPr/>
                <p:nvPr/>
              </p:nvSpPr>
              <p:spPr>
                <a:xfrm>
                  <a:off x="2326783" y="3733800"/>
                  <a:ext cx="187817" cy="187817"/>
                </a:xfrm>
                <a:prstGeom prst="ellipse">
                  <a:avLst/>
                </a:prstGeom>
                <a:solidFill>
                  <a:srgbClr val="002060"/>
                </a:solidFill>
                <a:scene3d>
                  <a:camera prst="orthographicFront"/>
                  <a:lightRig rig="flat" dir="t"/>
                </a:scene3d>
                <a:sp3d prstMaterial="plastic">
                  <a:bevelT w="120900" h="88900"/>
                  <a:bevelB w="88900" h="31750" prst="angle"/>
                </a:sp3d>
              </p:spPr>
              <p:style>
                <a:lnRef idx="0">
                  <a:schemeClr val="accent6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2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0" name="Freeform 9"/>
                <p:cNvSpPr/>
                <p:nvPr/>
              </p:nvSpPr>
              <p:spPr>
                <a:xfrm>
                  <a:off x="1142991" y="3352807"/>
                  <a:ext cx="2999819" cy="402097"/>
                </a:xfrm>
                <a:custGeom>
                  <a:avLst/>
                  <a:gdLst>
                    <a:gd name="connsiteX0" fmla="*/ 0 w 2999819"/>
                    <a:gd name="connsiteY0" fmla="*/ 0 h 402097"/>
                    <a:gd name="connsiteX1" fmla="*/ 2999819 w 2999819"/>
                    <a:gd name="connsiteY1" fmla="*/ 0 h 402097"/>
                    <a:gd name="connsiteX2" fmla="*/ 2999819 w 2999819"/>
                    <a:gd name="connsiteY2" fmla="*/ 402097 h 402097"/>
                    <a:gd name="connsiteX3" fmla="*/ 0 w 2999819"/>
                    <a:gd name="connsiteY3" fmla="*/ 402097 h 402097"/>
                    <a:gd name="connsiteX4" fmla="*/ 0 w 2999819"/>
                    <a:gd name="connsiteY4" fmla="*/ 0 h 402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9819" h="402097">
                      <a:moveTo>
                        <a:pt x="0" y="0"/>
                      </a:moveTo>
                      <a:lnTo>
                        <a:pt x="2999819" y="0"/>
                      </a:lnTo>
                      <a:lnTo>
                        <a:pt x="2999819" y="402097"/>
                      </a:lnTo>
                      <a:lnTo>
                        <a:pt x="0" y="4020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99521" tIns="0" rIns="0" bIns="0" numCol="1" spcCol="1270" anchor="t" anchorCtr="0">
                  <a:noAutofit/>
                </a:bodyPr>
                <a:lstStyle/>
                <a:p>
                  <a:pPr lvl="0" algn="l" defTabSz="1422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3200" kern="1200" dirty="0"/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>
                  <a:off x="3733800" y="2632284"/>
                  <a:ext cx="339516" cy="339516"/>
                </a:xfrm>
                <a:prstGeom prst="ellipse">
                  <a:avLst/>
                </a:prstGeom>
                <a:solidFill>
                  <a:srgbClr val="002060"/>
                </a:solidFill>
                <a:scene3d>
                  <a:camera prst="orthographicFront"/>
                  <a:lightRig rig="flat" dir="t"/>
                </a:scene3d>
                <a:sp3d prstMaterial="plastic">
                  <a:bevelT w="120900" h="88900"/>
                  <a:bevelB w="88900" h="31750" prst="angle"/>
                </a:sp3d>
              </p:spPr>
              <p:style>
                <a:lnRef idx="0">
                  <a:schemeClr val="accent6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2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2" name="Freeform 11"/>
                <p:cNvSpPr/>
                <p:nvPr/>
              </p:nvSpPr>
              <p:spPr>
                <a:xfrm>
                  <a:off x="3505208" y="3124192"/>
                  <a:ext cx="2682245" cy="740311"/>
                </a:xfrm>
                <a:custGeom>
                  <a:avLst/>
                  <a:gdLst>
                    <a:gd name="connsiteX0" fmla="*/ 0 w 2682245"/>
                    <a:gd name="connsiteY0" fmla="*/ 0 h 740311"/>
                    <a:gd name="connsiteX1" fmla="*/ 2682245 w 2682245"/>
                    <a:gd name="connsiteY1" fmla="*/ 0 h 740311"/>
                    <a:gd name="connsiteX2" fmla="*/ 2682245 w 2682245"/>
                    <a:gd name="connsiteY2" fmla="*/ 740311 h 740311"/>
                    <a:gd name="connsiteX3" fmla="*/ 0 w 2682245"/>
                    <a:gd name="connsiteY3" fmla="*/ 740311 h 740311"/>
                    <a:gd name="connsiteX4" fmla="*/ 0 w 2682245"/>
                    <a:gd name="connsiteY4" fmla="*/ 0 h 740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2245" h="740311">
                      <a:moveTo>
                        <a:pt x="0" y="0"/>
                      </a:moveTo>
                      <a:lnTo>
                        <a:pt x="2682245" y="0"/>
                      </a:lnTo>
                      <a:lnTo>
                        <a:pt x="2682245" y="740311"/>
                      </a:lnTo>
                      <a:lnTo>
                        <a:pt x="0" y="7403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179903" tIns="0" rIns="0" bIns="0" numCol="1" spcCol="1270" anchor="t" anchorCtr="0">
                  <a:noAutofit/>
                </a:bodyPr>
                <a:lstStyle/>
                <a:p>
                  <a:pPr lvl="0" algn="l" defTabSz="1422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3200" kern="1200" dirty="0"/>
                </a:p>
              </p:txBody>
            </p:sp>
            <p:sp>
              <p:nvSpPr>
                <p:cNvPr id="13" name="Oval 12"/>
                <p:cNvSpPr/>
                <p:nvPr/>
              </p:nvSpPr>
              <p:spPr>
                <a:xfrm>
                  <a:off x="5778856" y="1740256"/>
                  <a:ext cx="469544" cy="469544"/>
                </a:xfrm>
                <a:prstGeom prst="ellipse">
                  <a:avLst/>
                </a:prstGeom>
                <a:solidFill>
                  <a:srgbClr val="002060"/>
                </a:solidFill>
                <a:scene3d>
                  <a:camera prst="orthographicFront"/>
                  <a:lightRig rig="flat" dir="t"/>
                </a:scene3d>
                <a:sp3d prstMaterial="plastic">
                  <a:bevelT w="120900" h="88900"/>
                  <a:bevelB w="88900" h="31750" prst="angle"/>
                </a:sp3d>
              </p:spPr>
              <p:style>
                <a:lnRef idx="0">
                  <a:schemeClr val="accent6">
                    <a:shade val="80000"/>
                    <a:hueOff val="0"/>
                    <a:satOff val="0"/>
                    <a:lumOff val="0"/>
                    <a:alphaOff val="0"/>
                  </a:schemeClr>
                </a:lnRef>
                <a:fillRef idx="3">
                  <a:scrgbClr r="0" g="0" b="0"/>
                </a:fillRef>
                <a:effectRef idx="2">
                  <a:schemeClr val="l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dk1">
                    <a:hueOff val="0"/>
                    <a:satOff val="0"/>
                    <a:lumOff val="0"/>
                    <a:alphaOff val="0"/>
                  </a:schemeClr>
                </a:fontRef>
              </p:style>
            </p:sp>
            <p:sp>
              <p:nvSpPr>
                <p:cNvPr id="14" name="Freeform 13"/>
                <p:cNvSpPr/>
                <p:nvPr/>
              </p:nvSpPr>
              <p:spPr>
                <a:xfrm>
                  <a:off x="4419606" y="1066788"/>
                  <a:ext cx="2286007" cy="457211"/>
                </a:xfrm>
                <a:custGeom>
                  <a:avLst/>
                  <a:gdLst>
                    <a:gd name="connsiteX0" fmla="*/ 0 w 2286007"/>
                    <a:gd name="connsiteY0" fmla="*/ 0 h 457211"/>
                    <a:gd name="connsiteX1" fmla="*/ 2286007 w 2286007"/>
                    <a:gd name="connsiteY1" fmla="*/ 0 h 457211"/>
                    <a:gd name="connsiteX2" fmla="*/ 2286007 w 2286007"/>
                    <a:gd name="connsiteY2" fmla="*/ 457211 h 457211"/>
                    <a:gd name="connsiteX3" fmla="*/ 0 w 2286007"/>
                    <a:gd name="connsiteY3" fmla="*/ 457211 h 457211"/>
                    <a:gd name="connsiteX4" fmla="*/ 0 w 2286007"/>
                    <a:gd name="connsiteY4" fmla="*/ 0 h 4572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86007" h="457211">
                      <a:moveTo>
                        <a:pt x="0" y="0"/>
                      </a:moveTo>
                      <a:lnTo>
                        <a:pt x="2286007" y="0"/>
                      </a:lnTo>
                      <a:lnTo>
                        <a:pt x="2286007" y="457211"/>
                      </a:lnTo>
                      <a:lnTo>
                        <a:pt x="0" y="4572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248802" tIns="0" rIns="0" bIns="0" numCol="1" spcCol="1270" anchor="t" anchorCtr="0">
                  <a:noAutofit/>
                </a:bodyPr>
                <a:lstStyle/>
                <a:p>
                  <a:pPr lvl="0" algn="l" defTabSz="14224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endParaRPr lang="en-US" sz="3200" kern="1200" dirty="0"/>
                </a:p>
              </p:txBody>
            </p:sp>
          </p:grpSp>
          <p:sp>
            <p:nvSpPr>
              <p:cNvPr id="6" name="Oval 5"/>
              <p:cNvSpPr/>
              <p:nvPr/>
            </p:nvSpPr>
            <p:spPr>
              <a:xfrm>
                <a:off x="1584960" y="4724400"/>
                <a:ext cx="91440" cy="91440"/>
              </a:xfrm>
              <a:prstGeom prst="ellipse">
                <a:avLst/>
              </a:prstGeom>
              <a:solidFill>
                <a:srgbClr val="002060"/>
              </a:solidFill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accent6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18" name="TextBox 17"/>
            <p:cNvSpPr txBox="1"/>
            <p:nvPr/>
          </p:nvSpPr>
          <p:spPr>
            <a:xfrm>
              <a:off x="3713365" y="1212497"/>
              <a:ext cx="2874593" cy="692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B0F0"/>
                  </a:solidFill>
                </a:rPr>
                <a:t>July-Dec 2019</a:t>
              </a:r>
            </a:p>
            <a:p>
              <a:r>
                <a:rPr lang="en-US" b="1" dirty="0">
                  <a:solidFill>
                    <a:schemeClr val="tx2"/>
                  </a:solidFill>
                </a:rPr>
                <a:t>Non Linux Platform Support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518485" y="3090762"/>
              <a:ext cx="2556084" cy="692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B0F0"/>
                  </a:solidFill>
                </a:rPr>
                <a:t>Jan-June 2019</a:t>
              </a:r>
            </a:p>
            <a:p>
              <a:r>
                <a:rPr lang="en-US" b="1" dirty="0">
                  <a:solidFill>
                    <a:schemeClr val="tx2"/>
                  </a:solidFill>
                </a:rPr>
                <a:t>High Availability Version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66011" y="3016077"/>
              <a:ext cx="2971800" cy="692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B0F0"/>
                  </a:solidFill>
                </a:rPr>
                <a:t>July-Dec 2018</a:t>
              </a:r>
            </a:p>
            <a:p>
              <a:r>
                <a:rPr lang="en-US" b="1" dirty="0">
                  <a:solidFill>
                    <a:schemeClr val="tx2"/>
                  </a:solidFill>
                </a:rPr>
                <a:t>Extend Sales to Asia region 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860884" y="4642372"/>
              <a:ext cx="2777476" cy="9895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00B0F0"/>
                  </a:solidFill>
                </a:rPr>
                <a:t>Jan-June 2018</a:t>
              </a:r>
            </a:p>
            <a:p>
              <a:r>
                <a:rPr lang="en-US" b="1" dirty="0">
                  <a:solidFill>
                    <a:schemeClr val="tx2"/>
                  </a:solidFill>
                </a:rPr>
                <a:t>Implement AI to handle global customer requests</a:t>
              </a:r>
            </a:p>
          </p:txBody>
        </p:sp>
      </p:grpSp>
      <p:sp>
        <p:nvSpPr>
          <p:cNvPr id="24" name="Title 1"/>
          <p:cNvSpPr txBox="1">
            <a:spLocks/>
          </p:cNvSpPr>
          <p:nvPr/>
        </p:nvSpPr>
        <p:spPr>
          <a:xfrm>
            <a:off x="51816" y="48768"/>
            <a:ext cx="9034272" cy="1170432"/>
          </a:xfrm>
          <a:prstGeom prst="rect">
            <a:avLst/>
          </a:prstGeom>
          <a:solidFill>
            <a:srgbClr val="002060"/>
          </a:solidFill>
          <a:ln w="762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53975" indent="-53975" algn="ctr" defTabSz="914400" rtl="0" eaLnBrk="1" latinLnBrk="0" hangingPunct="1">
              <a:spcBef>
                <a:spcPct val="0"/>
              </a:spcBef>
              <a:buNone/>
              <a:defRPr sz="4400" b="1" kern="1200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Epic Roadmap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1"/>
            <a:ext cx="9144000" cy="6858000"/>
          </a:xfrm>
          <a:prstGeom prst="rect">
            <a:avLst/>
          </a:prstGeom>
          <a:noFill/>
          <a:ln w="1143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923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 txBox="1">
            <a:spLocks/>
          </p:cNvSpPr>
          <p:nvPr/>
        </p:nvSpPr>
        <p:spPr>
          <a:xfrm>
            <a:off x="51816" y="48768"/>
            <a:ext cx="9034272" cy="1170432"/>
          </a:xfrm>
          <a:prstGeom prst="rect">
            <a:avLst/>
          </a:prstGeom>
          <a:solidFill>
            <a:srgbClr val="002060"/>
          </a:solidFill>
          <a:ln w="762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53975" indent="-53975" algn="ctr" defTabSz="914400" rtl="0" eaLnBrk="1" latinLnBrk="0" hangingPunct="1">
              <a:spcBef>
                <a:spcPct val="0"/>
              </a:spcBef>
              <a:buNone/>
              <a:defRPr sz="4400" b="1" kern="1200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Feature Roadmap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143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53007"/>
              </p:ext>
            </p:extLst>
          </p:nvPr>
        </p:nvGraphicFramePr>
        <p:xfrm>
          <a:off x="3543300" y="2895600"/>
          <a:ext cx="2057400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931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800" b="1" kern="1200" dirty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Q2 2018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7690">
                <a:tc>
                  <a:txBody>
                    <a:bodyPr/>
                    <a:lstStyle/>
                    <a:p>
                      <a:pPr marL="285750" indent="-285750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Feature</a:t>
                      </a:r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 7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Feature 8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Feature 9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Feature 10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997128"/>
              </p:ext>
            </p:extLst>
          </p:nvPr>
        </p:nvGraphicFramePr>
        <p:xfrm>
          <a:off x="1028700" y="2895600"/>
          <a:ext cx="2057400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931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Q1 2018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7690">
                <a:tc>
                  <a:txBody>
                    <a:bodyPr/>
                    <a:lstStyle/>
                    <a:p>
                      <a:pPr marL="285750" indent="-285750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Feature</a:t>
                      </a:r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 1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Feature 2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Feature 3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Feature 4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Feature 5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Feature 6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640987"/>
              </p:ext>
            </p:extLst>
          </p:nvPr>
        </p:nvGraphicFramePr>
        <p:xfrm>
          <a:off x="6057900" y="2895600"/>
          <a:ext cx="2057400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931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Q3 2018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7690">
                <a:tc>
                  <a:txBody>
                    <a:bodyPr/>
                    <a:lstStyle/>
                    <a:p>
                      <a:pPr marL="285750" indent="-285750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Feature</a:t>
                      </a:r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 11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Feature 12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Feature 13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Feature 14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Feature 15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6" name="Group 5"/>
          <p:cNvGrpSpPr/>
          <p:nvPr/>
        </p:nvGrpSpPr>
        <p:grpSpPr>
          <a:xfrm>
            <a:off x="914400" y="5638800"/>
            <a:ext cx="7200900" cy="657999"/>
            <a:chOff x="1028700" y="5638800"/>
            <a:chExt cx="7200900" cy="657999"/>
          </a:xfrm>
        </p:grpSpPr>
        <p:sp>
          <p:nvSpPr>
            <p:cNvPr id="58" name="TextBox 57"/>
            <p:cNvSpPr txBox="1"/>
            <p:nvPr/>
          </p:nvSpPr>
          <p:spPr>
            <a:xfrm>
              <a:off x="1028700" y="5650468"/>
              <a:ext cx="2324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i="1" dirty="0">
                  <a:solidFill>
                    <a:schemeClr val="tx2"/>
                  </a:solidFill>
                </a:rPr>
                <a:t>Big Room Planning   Commitment</a:t>
              </a:r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3657600" y="5638800"/>
              <a:ext cx="4572000" cy="369332"/>
              <a:chOff x="3657600" y="5638800"/>
              <a:chExt cx="4572000" cy="369332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8183880" y="5706092"/>
                <a:ext cx="0" cy="152401"/>
              </a:xfrm>
              <a:prstGeom prst="line">
                <a:avLst/>
              </a:prstGeom>
              <a:ln w="317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6" name="Group 175"/>
              <p:cNvGrpSpPr/>
              <p:nvPr/>
            </p:nvGrpSpPr>
            <p:grpSpPr>
              <a:xfrm>
                <a:off x="3657600" y="5638800"/>
                <a:ext cx="4572000" cy="369332"/>
                <a:chOff x="3657600" y="5638800"/>
                <a:chExt cx="4572000" cy="369332"/>
              </a:xfrm>
            </p:grpSpPr>
            <p:cxnSp>
              <p:nvCxnSpPr>
                <p:cNvPr id="61" name="Elbow Connector 60"/>
                <p:cNvCxnSpPr/>
                <p:nvPr/>
              </p:nvCxnSpPr>
              <p:spPr>
                <a:xfrm>
                  <a:off x="3695700" y="5867399"/>
                  <a:ext cx="4495800" cy="1"/>
                </a:xfrm>
                <a:prstGeom prst="bentConnector3">
                  <a:avLst>
                    <a:gd name="adj1" fmla="val 50000"/>
                  </a:avLst>
                </a:prstGeom>
                <a:ln w="317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51" name="Group 150"/>
                <p:cNvGrpSpPr/>
                <p:nvPr/>
              </p:nvGrpSpPr>
              <p:grpSpPr>
                <a:xfrm>
                  <a:off x="3657600" y="5638800"/>
                  <a:ext cx="4572000" cy="228600"/>
                  <a:chOff x="3619500" y="5638800"/>
                  <a:chExt cx="4572000" cy="228600"/>
                </a:xfrm>
              </p:grpSpPr>
              <p:cxnSp>
                <p:nvCxnSpPr>
                  <p:cNvPr id="125" name="Straight Connector 124"/>
                  <p:cNvCxnSpPr/>
                  <p:nvPr/>
                </p:nvCxnSpPr>
                <p:spPr>
                  <a:xfrm>
                    <a:off x="3657600" y="5714999"/>
                    <a:ext cx="0" cy="152401"/>
                  </a:xfrm>
                  <a:prstGeom prst="line">
                    <a:avLst/>
                  </a:prstGeom>
                  <a:ln w="317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9" name="Oval 128"/>
                  <p:cNvSpPr/>
                  <p:nvPr/>
                </p:nvSpPr>
                <p:spPr>
                  <a:xfrm>
                    <a:off x="3619500" y="5638800"/>
                    <a:ext cx="91440" cy="914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40" name="Oval 139"/>
                  <p:cNvSpPr/>
                  <p:nvPr/>
                </p:nvSpPr>
                <p:spPr>
                  <a:xfrm>
                    <a:off x="8100060" y="5638800"/>
                    <a:ext cx="91440" cy="914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54" name="TextBox 153"/>
                <p:cNvSpPr txBox="1"/>
                <p:nvPr/>
              </p:nvSpPr>
              <p:spPr>
                <a:xfrm>
                  <a:off x="5562600" y="5638800"/>
                  <a:ext cx="990600" cy="3693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i="1" dirty="0">
                      <a:solidFill>
                        <a:schemeClr val="tx2"/>
                      </a:solidFill>
                    </a:rPr>
                    <a:t>Pipeline</a:t>
                  </a:r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1028700" y="1828800"/>
            <a:ext cx="7391400" cy="990600"/>
            <a:chOff x="1143000" y="1828800"/>
            <a:chExt cx="7391400" cy="990600"/>
          </a:xfrm>
        </p:grpSpPr>
        <p:sp>
          <p:nvSpPr>
            <p:cNvPr id="35" name="Cube 34"/>
            <p:cNvSpPr/>
            <p:nvPr/>
          </p:nvSpPr>
          <p:spPr>
            <a:xfrm>
              <a:off x="3238500" y="1828800"/>
              <a:ext cx="381000" cy="304800"/>
            </a:xfrm>
            <a:prstGeom prst="cube">
              <a:avLst/>
            </a:prstGeom>
            <a:solidFill>
              <a:srgbClr val="00B0F0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" name="Straight Connector 50"/>
            <p:cNvCxnSpPr>
              <a:endCxn id="31" idx="0"/>
            </p:cNvCxnSpPr>
            <p:nvPr/>
          </p:nvCxnSpPr>
          <p:spPr>
            <a:xfrm>
              <a:off x="3429000" y="2151965"/>
              <a:ext cx="0" cy="515035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3581400" y="1828800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</a:rPr>
                <a:t>V1.0</a:t>
              </a:r>
            </a:p>
          </p:txBody>
        </p:sp>
        <p:grpSp>
          <p:nvGrpSpPr>
            <p:cNvPr id="101" name="Group 100"/>
            <p:cNvGrpSpPr/>
            <p:nvPr/>
          </p:nvGrpSpPr>
          <p:grpSpPr>
            <a:xfrm>
              <a:off x="7162800" y="1828800"/>
              <a:ext cx="1143000" cy="838200"/>
              <a:chOff x="7162800" y="1676400"/>
              <a:chExt cx="1143000" cy="838200"/>
            </a:xfrm>
          </p:grpSpPr>
          <p:sp>
            <p:nvSpPr>
              <p:cNvPr id="37" name="Cube 36"/>
              <p:cNvSpPr/>
              <p:nvPr/>
            </p:nvSpPr>
            <p:spPr>
              <a:xfrm>
                <a:off x="7162800" y="1676400"/>
                <a:ext cx="381000" cy="304800"/>
              </a:xfrm>
              <a:prstGeom prst="cube">
                <a:avLst/>
              </a:prstGeom>
              <a:solidFill>
                <a:srgbClr val="00B0F0"/>
              </a:solidFill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Diamond 37"/>
              <p:cNvSpPr/>
              <p:nvPr/>
            </p:nvSpPr>
            <p:spPr>
              <a:xfrm>
                <a:off x="7239000" y="2286000"/>
                <a:ext cx="266700" cy="228600"/>
              </a:xfrm>
              <a:prstGeom prst="diamond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B0F0"/>
                  </a:solidFill>
                </a:endParaRPr>
              </a:p>
            </p:txBody>
          </p:sp>
          <p:cxnSp>
            <p:nvCxnSpPr>
              <p:cNvPr id="48" name="Straight Connector 47"/>
              <p:cNvCxnSpPr>
                <a:endCxn id="38" idx="0"/>
              </p:cNvCxnSpPr>
              <p:nvPr/>
            </p:nvCxnSpPr>
            <p:spPr>
              <a:xfrm>
                <a:off x="7353300" y="1981200"/>
                <a:ext cx="19050" cy="304800"/>
              </a:xfrm>
              <a:prstGeom prst="line">
                <a:avLst/>
              </a:prstGeom>
              <a:ln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/>
              <p:cNvSpPr txBox="1"/>
              <p:nvPr/>
            </p:nvSpPr>
            <p:spPr>
              <a:xfrm>
                <a:off x="7543800" y="1676400"/>
                <a:ext cx="7620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tx2"/>
                    </a:solidFill>
                  </a:rPr>
                  <a:t>V2.0</a:t>
                </a:r>
              </a:p>
              <a:p>
                <a:r>
                  <a:rPr lang="en-US" b="1" dirty="0">
                    <a:solidFill>
                      <a:schemeClr val="tx2"/>
                    </a:solidFill>
                  </a:rPr>
                  <a:t>07/05</a:t>
                </a:r>
              </a:p>
            </p:txBody>
          </p:sp>
        </p:grpSp>
        <p:cxnSp>
          <p:nvCxnSpPr>
            <p:cNvPr id="5" name="Straight Arrow Connector 4"/>
            <p:cNvCxnSpPr/>
            <p:nvPr/>
          </p:nvCxnSpPr>
          <p:spPr>
            <a:xfrm>
              <a:off x="1143000" y="2743200"/>
              <a:ext cx="7391400" cy="0"/>
            </a:xfrm>
            <a:prstGeom prst="straightConnector1">
              <a:avLst/>
            </a:prstGeom>
            <a:ln w="3175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/>
            <p:cNvSpPr/>
            <p:nvPr/>
          </p:nvSpPr>
          <p:spPr>
            <a:xfrm>
              <a:off x="8077200" y="2667000"/>
              <a:ext cx="152400" cy="1524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3352800" y="2667000"/>
              <a:ext cx="152400" cy="1524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5867400" y="2667000"/>
              <a:ext cx="152400" cy="152400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1926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 txBox="1">
            <a:spLocks/>
          </p:cNvSpPr>
          <p:nvPr/>
        </p:nvSpPr>
        <p:spPr>
          <a:xfrm>
            <a:off x="51816" y="48768"/>
            <a:ext cx="9034272" cy="1170432"/>
          </a:xfrm>
          <a:prstGeom prst="rect">
            <a:avLst/>
          </a:prstGeom>
          <a:solidFill>
            <a:srgbClr val="002060"/>
          </a:solidFill>
          <a:ln w="762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marL="53975" indent="-53975" algn="ctr" defTabSz="914400" rtl="0" eaLnBrk="1" latinLnBrk="0" hangingPunct="1">
              <a:spcBef>
                <a:spcPct val="0"/>
              </a:spcBef>
              <a:buNone/>
              <a:defRPr sz="4400" b="1" kern="1200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Current Quarter (Across All Teams)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143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980881"/>
              </p:ext>
            </p:extLst>
          </p:nvPr>
        </p:nvGraphicFramePr>
        <p:xfrm>
          <a:off x="762000" y="1524000"/>
          <a:ext cx="20574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849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Iteration</a:t>
                      </a:r>
                      <a:r>
                        <a:rPr lang="en-US" baseline="0" dirty="0">
                          <a:solidFill>
                            <a:srgbClr val="002060"/>
                          </a:solidFill>
                        </a:rPr>
                        <a:t> 1</a:t>
                      </a:r>
                      <a:endParaRPr lang="en-US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6108">
                <a:tc>
                  <a:txBody>
                    <a:bodyPr/>
                    <a:lstStyle/>
                    <a:p>
                      <a:pPr marL="285750" indent="-285750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Story 1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 3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6" name="Table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984889"/>
              </p:ext>
            </p:extLst>
          </p:nvPr>
        </p:nvGraphicFramePr>
        <p:xfrm>
          <a:off x="762000" y="4191000"/>
          <a:ext cx="2057400" cy="2520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849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Iteration 4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6108">
                <a:tc>
                  <a:txBody>
                    <a:bodyPr/>
                    <a:lstStyle/>
                    <a:p>
                      <a:pPr marL="285750" indent="-285750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Story 16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17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 18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19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20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21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 22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490077"/>
              </p:ext>
            </p:extLst>
          </p:nvPr>
        </p:nvGraphicFramePr>
        <p:xfrm>
          <a:off x="3581400" y="4191000"/>
          <a:ext cx="20574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849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Iteration 5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6108">
                <a:tc>
                  <a:txBody>
                    <a:bodyPr/>
                    <a:lstStyle/>
                    <a:p>
                      <a:pPr marL="285750" indent="-285750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Story 23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24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 25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26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27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SzPct val="60000"/>
                        <a:buFont typeface="Wingdings" pitchFamily="2" charset="2"/>
                        <a:buNone/>
                      </a:pPr>
                      <a:endParaRPr lang="en-US" sz="1800" kern="1200" baseline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757698"/>
              </p:ext>
            </p:extLst>
          </p:nvPr>
        </p:nvGraphicFramePr>
        <p:xfrm>
          <a:off x="6400800" y="4191000"/>
          <a:ext cx="20574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849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Iteration 6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6108">
                <a:tc>
                  <a:txBody>
                    <a:bodyPr/>
                    <a:lstStyle/>
                    <a:p>
                      <a:pPr marL="285750" indent="-285750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Story 28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 30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31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32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33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445839"/>
              </p:ext>
            </p:extLst>
          </p:nvPr>
        </p:nvGraphicFramePr>
        <p:xfrm>
          <a:off x="3581400" y="1524000"/>
          <a:ext cx="20574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849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Iteration 2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6108">
                <a:tc>
                  <a:txBody>
                    <a:bodyPr/>
                    <a:lstStyle/>
                    <a:p>
                      <a:pPr marL="285750" indent="-285750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Story 7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8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 9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10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11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SzPct val="60000"/>
                        <a:buFont typeface="Wingdings" pitchFamily="2" charset="2"/>
                        <a:buNone/>
                      </a:pP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6220997"/>
              </p:ext>
            </p:extLst>
          </p:nvPr>
        </p:nvGraphicFramePr>
        <p:xfrm>
          <a:off x="6400800" y="1524000"/>
          <a:ext cx="2057400" cy="251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849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2060"/>
                          </a:solidFill>
                        </a:rPr>
                        <a:t>Iteration 3</a:t>
                      </a: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6108">
                <a:tc>
                  <a:txBody>
                    <a:bodyPr/>
                    <a:lstStyle/>
                    <a:p>
                      <a:pPr marL="285750" indent="-285750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baseline="0" dirty="0">
                          <a:solidFill>
                            <a:schemeClr val="bg1"/>
                          </a:solidFill>
                        </a:rPr>
                        <a:t>Story 12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 13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1</a:t>
                      </a: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pPr marL="285750" indent="-285750" algn="l" defTabSz="914400" rtl="0" eaLnBrk="1" latinLnBrk="0" hangingPunct="1">
                        <a:buSzPct val="60000"/>
                        <a:buFont typeface="Wingdings" pitchFamily="2" charset="2"/>
                        <a:buChar char="Ø"/>
                      </a:pP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Story</a:t>
                      </a:r>
                      <a:r>
                        <a:rPr lang="en-US" sz="1800" kern="1200" baseline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1</a:t>
                      </a:r>
                      <a:r>
                        <a:rPr lang="en-US" sz="18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342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162</Words>
  <Application>Microsoft Office PowerPoint</Application>
  <PresentationFormat>On-screen Show (4:3)</PresentationFormat>
  <Paragraphs>75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ABI-0171</dc:creator>
  <cp:lastModifiedBy>Sanjeev Raman</cp:lastModifiedBy>
  <cp:revision>21</cp:revision>
  <dcterms:created xsi:type="dcterms:W3CDTF">2018-02-26T10:18:54Z</dcterms:created>
  <dcterms:modified xsi:type="dcterms:W3CDTF">2018-03-01T00:00:15Z</dcterms:modified>
</cp:coreProperties>
</file>