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16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F6A8F-6065-4E9C-9691-B9AB6611EA03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08F02-BF23-4352-8061-03C95B2C7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9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1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0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3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5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5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6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2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5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94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B8B74-2A03-4A1D-9F1B-A654D51A1ADA}" type="datetimeFigureOut">
              <a:rPr lang="en-US" smtClean="0"/>
              <a:t>3/19/2018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13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124934"/>
              </p:ext>
            </p:extLst>
          </p:nvPr>
        </p:nvGraphicFramePr>
        <p:xfrm>
          <a:off x="628710" y="1066800"/>
          <a:ext cx="1409700" cy="3756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</a:rPr>
                        <a:t>PLATFORM A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4462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68%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9596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81%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51816" y="48768"/>
              <a:ext cx="9034272" cy="585216"/>
            </a:xfrm>
            <a:prstGeom prst="rect">
              <a:avLst/>
            </a:prstGeom>
            <a:solidFill>
              <a:srgbClr val="002060"/>
            </a:solidFill>
            <a:ln w="76200">
              <a:noFill/>
            </a:ln>
          </p:spPr>
          <p:txBody>
            <a:bodyPr vert="horz" lIns="91440" tIns="45720" rIns="91440" bIns="45720" rtlCol="0" anchor="ctr">
              <a:normAutofit fontScale="62500" lnSpcReduction="20000"/>
            </a:bodyPr>
            <a:lstStyle>
              <a:lvl1pPr marL="53975" indent="-53975" algn="ctr" defTabSz="914400" rtl="0" eaLnBrk="1" latinLnBrk="0" hangingPunct="1">
                <a:spcBef>
                  <a:spcPct val="0"/>
                </a:spcBef>
                <a:buNone/>
                <a:defRPr sz="4400" b="1" kern="1200" cap="none" spc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100" dirty="0"/>
                <a:t>&lt;Program Portfolio Name&gt; </a:t>
              </a:r>
            </a:p>
            <a:p>
              <a:r>
                <a:rPr lang="en-US" sz="3100" dirty="0"/>
                <a:t>Dates: -----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143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24" name="Table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235116"/>
              </p:ext>
            </p:extLst>
          </p:nvPr>
        </p:nvGraphicFramePr>
        <p:xfrm>
          <a:off x="2305110" y="1066800"/>
          <a:ext cx="14097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>
                          <a:solidFill>
                            <a:srgbClr val="002060"/>
                          </a:solidFill>
                        </a:rPr>
                        <a:t>PLATFORM  B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64%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67%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5" name="Table 1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931740"/>
              </p:ext>
            </p:extLst>
          </p:nvPr>
        </p:nvGraphicFramePr>
        <p:xfrm>
          <a:off x="4019610" y="1066800"/>
          <a:ext cx="14097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>
                          <a:solidFill>
                            <a:srgbClr val="002060"/>
                          </a:solidFill>
                        </a:rPr>
                        <a:t>PLATFORM  C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74%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6" name="Table 1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715507"/>
              </p:ext>
            </p:extLst>
          </p:nvPr>
        </p:nvGraphicFramePr>
        <p:xfrm>
          <a:off x="5696010" y="1066800"/>
          <a:ext cx="1409700" cy="37242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</a:rPr>
                        <a:t>PLATFORM D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0194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61%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00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7206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90.6%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7" name="Table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002220"/>
              </p:ext>
            </p:extLst>
          </p:nvPr>
        </p:nvGraphicFramePr>
        <p:xfrm>
          <a:off x="7372410" y="1066800"/>
          <a:ext cx="1409700" cy="373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2060"/>
                          </a:solidFill>
                        </a:rPr>
                        <a:t>PLATFORM  E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38%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06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chemeClr val="accent6"/>
                          </a:solidFill>
                          <a:latin typeface="+mn-lt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24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94%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1371599"/>
            <a:ext cx="430887" cy="144780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600" b="1" dirty="0"/>
              <a:t>  PP Commit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228600" y="2819400"/>
            <a:ext cx="430887" cy="10479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600" b="1" dirty="0"/>
              <a:t>     Sprint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228600" y="3981271"/>
            <a:ext cx="400110" cy="8955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b="1" dirty="0"/>
              <a:t>   Quality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637285"/>
              </p:ext>
            </p:extLst>
          </p:nvPr>
        </p:nvGraphicFramePr>
        <p:xfrm>
          <a:off x="3219510" y="4953000"/>
          <a:ext cx="3124200" cy="1497054"/>
        </p:xfrm>
        <a:graphic>
          <a:graphicData uri="http://schemas.openxmlformats.org/drawingml/2006/table">
            <a:tbl>
              <a:tblPr firstRow="1" bandRow="1"/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SCORE</a:t>
                      </a:r>
                      <a:r>
                        <a:rPr lang="en-US" b="1" baseline="0" dirty="0"/>
                        <a:t> CARD</a:t>
                      </a:r>
                      <a:endParaRPr lang="en-US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53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&gt;=</a:t>
                      </a:r>
                      <a:r>
                        <a:rPr lang="en-US" b="1" baseline="0" dirty="0"/>
                        <a:t> 70.0%</a:t>
                      </a:r>
                      <a:endParaRPr lang="en-US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/>
                        <a:t>&lt; 70.0%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225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8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24" name="Title 1"/>
              <p:cNvSpPr txBox="1">
                <a:spLocks/>
              </p:cNvSpPr>
              <p:nvPr/>
            </p:nvSpPr>
            <p:spPr>
              <a:xfrm>
                <a:off x="51816" y="48768"/>
                <a:ext cx="9034272" cy="585216"/>
              </a:xfrm>
              <a:prstGeom prst="rect">
                <a:avLst/>
              </a:prstGeom>
              <a:solidFill>
                <a:srgbClr val="002060"/>
              </a:solidFill>
              <a:ln w="76200">
                <a:noFill/>
              </a:ln>
            </p:spPr>
            <p:txBody>
              <a:bodyPr vert="horz" lIns="91440" tIns="45720" rIns="91440" bIns="45720" rtlCol="0" anchor="ctr">
                <a:normAutofit fontScale="62500" lnSpcReduction="20000"/>
              </a:bodyPr>
              <a:lstStyle>
                <a:lvl1pPr marL="53975" indent="-53975" algn="ctr" defTabSz="914400" rtl="0" eaLnBrk="1" latinLnBrk="0" hangingPunct="1">
                  <a:spcBef>
                    <a:spcPct val="0"/>
                  </a:spcBef>
                  <a:buNone/>
                  <a:defRPr sz="4400" b="1" kern="1200" cap="none" spc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chemeClr val="bg1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100" dirty="0"/>
                  <a:t>&lt;Program Portfolio Name&gt; </a:t>
                </a:r>
              </a:p>
              <a:p>
                <a:r>
                  <a:rPr lang="en-US" sz="3100" dirty="0"/>
                  <a:t>Dates: ---- | &lt;Platform Name&gt;</a:t>
                </a: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0" y="0"/>
                <a:ext cx="9144000" cy="6858000"/>
              </a:xfrm>
              <a:prstGeom prst="rect">
                <a:avLst/>
              </a:prstGeom>
              <a:noFill/>
              <a:ln w="1143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Rectangle 72"/>
            <p:cNvSpPr/>
            <p:nvPr/>
          </p:nvSpPr>
          <p:spPr>
            <a:xfrm>
              <a:off x="533400" y="6321287"/>
              <a:ext cx="381000" cy="304800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3924299" y="6324600"/>
              <a:ext cx="381000" cy="304800"/>
            </a:xfrm>
            <a:prstGeom prst="rect">
              <a:avLst/>
            </a:prstGeom>
            <a:solidFill>
              <a:srgbClr val="B21689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914400" y="6336268"/>
              <a:ext cx="243839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Self – Contained Work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305299" y="6324600"/>
              <a:ext cx="27051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External Dependency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723239" y="6324600"/>
              <a:ext cx="136284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Discovery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315200" y="6324600"/>
              <a:ext cx="381000" cy="304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557299"/>
              </p:ext>
            </p:extLst>
          </p:nvPr>
        </p:nvGraphicFramePr>
        <p:xfrm>
          <a:off x="128016" y="761998"/>
          <a:ext cx="8939784" cy="5401693"/>
        </p:xfrm>
        <a:graphic>
          <a:graphicData uri="http://schemas.openxmlformats.org/drawingml/2006/table">
            <a:tbl>
              <a:tblPr firstRow="1" bandRow="1"/>
              <a:tblGrid>
                <a:gridCol w="14899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99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9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99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899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899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3340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A</a:t>
                      </a:r>
                    </a:p>
                    <a:p>
                      <a:pPr algn="ctr"/>
                      <a:r>
                        <a:rPr lang="en-US" sz="1600" b="1" dirty="0"/>
                        <a:t>1/16 – 1/29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B</a:t>
                      </a:r>
                    </a:p>
                    <a:p>
                      <a:pPr algn="ctr"/>
                      <a:r>
                        <a:rPr lang="en-US" sz="1600" b="1" dirty="0"/>
                        <a:t>1/30 – 2/12</a:t>
                      </a:r>
                    </a:p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C</a:t>
                      </a:r>
                    </a:p>
                    <a:p>
                      <a:pPr algn="ctr"/>
                      <a:r>
                        <a:rPr lang="en-US" sz="1600" b="1" dirty="0"/>
                        <a:t>2/13 – 2/26</a:t>
                      </a:r>
                    </a:p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D</a:t>
                      </a:r>
                    </a:p>
                    <a:p>
                      <a:pPr algn="ctr"/>
                      <a:r>
                        <a:rPr lang="en-US" sz="1600" b="1" dirty="0"/>
                        <a:t>2/27 – 3/12</a:t>
                      </a:r>
                    </a:p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E</a:t>
                      </a:r>
                    </a:p>
                    <a:p>
                      <a:pPr algn="ctr"/>
                      <a:r>
                        <a:rPr lang="en-US" sz="1600" b="1" dirty="0"/>
                        <a:t>3/13 – 3/26</a:t>
                      </a:r>
                    </a:p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Sprint F</a:t>
                      </a:r>
                    </a:p>
                    <a:p>
                      <a:pPr algn="ctr"/>
                      <a:r>
                        <a:rPr lang="en-US" sz="1600" b="1" dirty="0"/>
                        <a:t>3/27 – 4/9</a:t>
                      </a:r>
                    </a:p>
                    <a:p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82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Spike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Spike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  <a:endParaRPr lang="en-US" sz="1400" b="1" kern="1200" dirty="0">
                        <a:solidFill>
                          <a:schemeClr val="bg1"/>
                        </a:solidFill>
                      </a:endParaRP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Spike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Spike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Name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Story Name</a:t>
                      </a:r>
                      <a:endParaRPr lang="en-US" sz="1400" b="1" kern="1200" baseline="0" dirty="0">
                        <a:solidFill>
                          <a:schemeClr val="bg1"/>
                        </a:solidFill>
                      </a:endParaRPr>
                    </a:p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168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453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Spike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 b="1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9938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198</Words>
  <Application>Microsoft Office PowerPoint</Application>
  <PresentationFormat>On-screen Show (4:3)</PresentationFormat>
  <Paragraphs>94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ABI-0171</dc:creator>
  <cp:lastModifiedBy>Sanjeev Raman</cp:lastModifiedBy>
  <cp:revision>102</cp:revision>
  <dcterms:created xsi:type="dcterms:W3CDTF">2018-02-26T10:18:54Z</dcterms:created>
  <dcterms:modified xsi:type="dcterms:W3CDTF">2018-03-19T14:03:23Z</dcterms:modified>
</cp:coreProperties>
</file>