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9" r:id="rId2"/>
    <p:sldId id="263" r:id="rId3"/>
    <p:sldId id="260" r:id="rId4"/>
    <p:sldId id="261" r:id="rId5"/>
    <p:sldId id="262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242" y="1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15FE95-BB68-4F00-B3E0-3B0591E6081C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563F8C1-2EB2-42FB-9844-2627CF425B28}">
      <dgm:prSet phldrT="[Text]" custT="1"/>
      <dgm:spPr>
        <a:solidFill>
          <a:srgbClr val="00B050"/>
        </a:solidFill>
      </dgm:spPr>
      <dgm:t>
        <a:bodyPr anchor="t"/>
        <a:lstStyle/>
        <a:p>
          <a:r>
            <a:rPr lang="en-US" sz="3200" b="1" dirty="0"/>
            <a:t>Transfer</a:t>
          </a:r>
        </a:p>
      </dgm:t>
    </dgm:pt>
    <dgm:pt modelId="{D3D7D80E-1F2D-4BD0-BC0C-3497B31F533A}" type="parTrans" cxnId="{F9B05B74-941C-403C-903F-C06448AC0CB3}">
      <dgm:prSet/>
      <dgm:spPr/>
      <dgm:t>
        <a:bodyPr/>
        <a:lstStyle/>
        <a:p>
          <a:endParaRPr lang="en-US"/>
        </a:p>
      </dgm:t>
    </dgm:pt>
    <dgm:pt modelId="{AD68FEF0-1A7F-4115-8B23-68B5A6EFBBDD}" type="sibTrans" cxnId="{F9B05B74-941C-403C-903F-C06448AC0CB3}">
      <dgm:prSet/>
      <dgm:spPr/>
      <dgm:t>
        <a:bodyPr/>
        <a:lstStyle/>
        <a:p>
          <a:endParaRPr lang="en-US"/>
        </a:p>
      </dgm:t>
    </dgm:pt>
    <dgm:pt modelId="{3B48F9C6-5F21-4DB7-805C-B7DAF3E009FD}">
      <dgm:prSet phldrT="[Text]" custT="1"/>
      <dgm:spPr>
        <a:solidFill>
          <a:srgbClr val="00B0F0"/>
        </a:solidFill>
      </dgm:spPr>
      <dgm:t>
        <a:bodyPr anchor="t"/>
        <a:lstStyle/>
        <a:p>
          <a:r>
            <a:rPr lang="en-US" sz="3200" b="1" dirty="0"/>
            <a:t>Tolerate</a:t>
          </a:r>
        </a:p>
      </dgm:t>
    </dgm:pt>
    <dgm:pt modelId="{9A64E104-6385-4AE3-B483-781B7D79479B}" type="sibTrans" cxnId="{A46433C0-1208-48B6-9EE4-84BF2A9718E6}">
      <dgm:prSet/>
      <dgm:spPr/>
      <dgm:t>
        <a:bodyPr/>
        <a:lstStyle/>
        <a:p>
          <a:endParaRPr lang="en-US"/>
        </a:p>
      </dgm:t>
    </dgm:pt>
    <dgm:pt modelId="{A8B6565C-B269-4E34-8D0F-9EE951864E2E}" type="parTrans" cxnId="{A46433C0-1208-48B6-9EE4-84BF2A9718E6}">
      <dgm:prSet/>
      <dgm:spPr/>
      <dgm:t>
        <a:bodyPr/>
        <a:lstStyle/>
        <a:p>
          <a:endParaRPr lang="en-US"/>
        </a:p>
      </dgm:t>
    </dgm:pt>
    <dgm:pt modelId="{90ADE562-6764-4E9F-8284-A55E83BF6970}">
      <dgm:prSet phldrT="[Text]" custT="1"/>
      <dgm:spPr>
        <a:solidFill>
          <a:srgbClr val="FF0000"/>
        </a:solidFill>
      </dgm:spPr>
      <dgm:t>
        <a:bodyPr anchor="b"/>
        <a:lstStyle/>
        <a:p>
          <a:r>
            <a:rPr lang="en-US" sz="3200" b="1" dirty="0">
              <a:solidFill>
                <a:schemeClr val="bg1"/>
              </a:solidFill>
            </a:rPr>
            <a:t>Terminate</a:t>
          </a:r>
        </a:p>
      </dgm:t>
    </dgm:pt>
    <dgm:pt modelId="{7BA4D074-EF56-4F01-AE77-817EC8126EF4}" type="sibTrans" cxnId="{9DC07D84-4EF6-4D85-B70C-C63560CDC3BB}">
      <dgm:prSet/>
      <dgm:spPr/>
      <dgm:t>
        <a:bodyPr/>
        <a:lstStyle/>
        <a:p>
          <a:endParaRPr lang="en-US"/>
        </a:p>
      </dgm:t>
    </dgm:pt>
    <dgm:pt modelId="{CFD57BAE-2EB4-4625-B7EA-FD6E3BFD2059}" type="parTrans" cxnId="{9DC07D84-4EF6-4D85-B70C-C63560CDC3BB}">
      <dgm:prSet/>
      <dgm:spPr/>
      <dgm:t>
        <a:bodyPr/>
        <a:lstStyle/>
        <a:p>
          <a:endParaRPr lang="en-US"/>
        </a:p>
      </dgm:t>
    </dgm:pt>
    <dgm:pt modelId="{C7B859AC-5234-41A8-AE03-4C3A4178C292}">
      <dgm:prSet phldrT="[Text]" custT="1"/>
      <dgm:spPr>
        <a:solidFill>
          <a:srgbClr val="FFC000"/>
        </a:solidFill>
      </dgm:spPr>
      <dgm:t>
        <a:bodyPr anchor="b"/>
        <a:lstStyle/>
        <a:p>
          <a:r>
            <a:rPr lang="en-US" sz="3200" b="1" dirty="0">
              <a:solidFill>
                <a:schemeClr val="bg1"/>
              </a:solidFill>
            </a:rPr>
            <a:t>Treat</a:t>
          </a:r>
        </a:p>
      </dgm:t>
    </dgm:pt>
    <dgm:pt modelId="{671BD46C-0BE6-46A2-BB18-270FF193ECFC}" type="sibTrans" cxnId="{262DF38A-FF2D-4B9B-AB5A-89E5F7011492}">
      <dgm:prSet/>
      <dgm:spPr/>
      <dgm:t>
        <a:bodyPr/>
        <a:lstStyle/>
        <a:p>
          <a:endParaRPr lang="en-US"/>
        </a:p>
      </dgm:t>
    </dgm:pt>
    <dgm:pt modelId="{C60B0448-B467-4DAD-9263-1BDAD8718FE6}" type="parTrans" cxnId="{262DF38A-FF2D-4B9B-AB5A-89E5F7011492}">
      <dgm:prSet/>
      <dgm:spPr/>
      <dgm:t>
        <a:bodyPr/>
        <a:lstStyle/>
        <a:p>
          <a:endParaRPr lang="en-US"/>
        </a:p>
      </dgm:t>
    </dgm:pt>
    <dgm:pt modelId="{894130C2-83A9-4055-AF28-62628F25AA54}">
      <dgm:prSet phldrT="[Text]" phldr="1"/>
      <dgm:spPr>
        <a:noFill/>
        <a:ln>
          <a:noFill/>
        </a:ln>
      </dgm:spPr>
      <dgm:t>
        <a:bodyPr/>
        <a:lstStyle/>
        <a:p>
          <a:endParaRPr lang="en-US" dirty="0">
            <a:noFill/>
          </a:endParaRPr>
        </a:p>
      </dgm:t>
    </dgm:pt>
    <dgm:pt modelId="{7C4B7D53-49C4-4C10-85C0-A56713361D2F}" type="sibTrans" cxnId="{77109903-0E03-4496-A668-78CD83056108}">
      <dgm:prSet/>
      <dgm:spPr/>
      <dgm:t>
        <a:bodyPr/>
        <a:lstStyle/>
        <a:p>
          <a:endParaRPr lang="en-US"/>
        </a:p>
      </dgm:t>
    </dgm:pt>
    <dgm:pt modelId="{D652C2A4-59CC-45CF-9E2F-5D989261EF6C}" type="parTrans" cxnId="{77109903-0E03-4496-A668-78CD83056108}">
      <dgm:prSet/>
      <dgm:spPr/>
      <dgm:t>
        <a:bodyPr/>
        <a:lstStyle/>
        <a:p>
          <a:endParaRPr lang="en-US"/>
        </a:p>
      </dgm:t>
    </dgm:pt>
    <dgm:pt modelId="{8434AEFB-2CC6-4241-9F30-30E445806135}" type="pres">
      <dgm:prSet presAssocID="{8715FE95-BB68-4F00-B3E0-3B0591E6081C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0725B91-D41E-47A0-8E2E-D31D9D8A8114}" type="pres">
      <dgm:prSet presAssocID="{8715FE95-BB68-4F00-B3E0-3B0591E6081C}" presName="matrix" presStyleCnt="0"/>
      <dgm:spPr/>
    </dgm:pt>
    <dgm:pt modelId="{0CA94346-25F8-43BF-82A6-46D7D55717B0}" type="pres">
      <dgm:prSet presAssocID="{8715FE95-BB68-4F00-B3E0-3B0591E6081C}" presName="tile1" presStyleLbl="node1" presStyleIdx="0" presStyleCnt="4"/>
      <dgm:spPr/>
      <dgm:t>
        <a:bodyPr/>
        <a:lstStyle/>
        <a:p>
          <a:endParaRPr lang="en-US"/>
        </a:p>
      </dgm:t>
    </dgm:pt>
    <dgm:pt modelId="{F328E7B8-83BD-46CA-9D50-F0A9AB6C52B2}" type="pres">
      <dgm:prSet presAssocID="{8715FE95-BB68-4F00-B3E0-3B0591E6081C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3CCEE9-AEAB-479B-85D8-13566C93E50B}" type="pres">
      <dgm:prSet presAssocID="{8715FE95-BB68-4F00-B3E0-3B0591E6081C}" presName="tile2" presStyleLbl="node1" presStyleIdx="1" presStyleCnt="4"/>
      <dgm:spPr/>
      <dgm:t>
        <a:bodyPr/>
        <a:lstStyle/>
        <a:p>
          <a:endParaRPr lang="en-US"/>
        </a:p>
      </dgm:t>
    </dgm:pt>
    <dgm:pt modelId="{72757022-2539-4C9E-A05D-569F8A129B34}" type="pres">
      <dgm:prSet presAssocID="{8715FE95-BB68-4F00-B3E0-3B0591E6081C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746276-C37B-491F-B3EF-4F2ADAF620BB}" type="pres">
      <dgm:prSet presAssocID="{8715FE95-BB68-4F00-B3E0-3B0591E6081C}" presName="tile3" presStyleLbl="node1" presStyleIdx="2" presStyleCnt="4"/>
      <dgm:spPr/>
      <dgm:t>
        <a:bodyPr/>
        <a:lstStyle/>
        <a:p>
          <a:endParaRPr lang="en-US"/>
        </a:p>
      </dgm:t>
    </dgm:pt>
    <dgm:pt modelId="{853F8D1F-7C59-4862-84AA-383F88A98A11}" type="pres">
      <dgm:prSet presAssocID="{8715FE95-BB68-4F00-B3E0-3B0591E6081C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9A26DE-41A5-4D86-85AF-0A9C1DDBE796}" type="pres">
      <dgm:prSet presAssocID="{8715FE95-BB68-4F00-B3E0-3B0591E6081C}" presName="tile4" presStyleLbl="node1" presStyleIdx="3" presStyleCnt="4"/>
      <dgm:spPr/>
      <dgm:t>
        <a:bodyPr/>
        <a:lstStyle/>
        <a:p>
          <a:endParaRPr lang="en-US"/>
        </a:p>
      </dgm:t>
    </dgm:pt>
    <dgm:pt modelId="{13806C6E-E79D-448F-854C-810DF7B027A5}" type="pres">
      <dgm:prSet presAssocID="{8715FE95-BB68-4F00-B3E0-3B0591E6081C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BA19D7-5992-4A6C-A8F7-380BA2B5EF87}" type="pres">
      <dgm:prSet presAssocID="{8715FE95-BB68-4F00-B3E0-3B0591E6081C}" presName="centerTile" presStyleLbl="fgShp" presStyleIdx="0" presStyleCnt="1" custScaleX="2500" custScaleY="4500" custLinFactNeighborX="0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</dgm:ptLst>
  <dgm:cxnLst>
    <dgm:cxn modelId="{262DF38A-FF2D-4B9B-AB5A-89E5F7011492}" srcId="{894130C2-83A9-4055-AF28-62628F25AA54}" destId="{C7B859AC-5234-41A8-AE03-4C3A4178C292}" srcOrd="0" destOrd="0" parTransId="{C60B0448-B467-4DAD-9263-1BDAD8718FE6}" sibTransId="{671BD46C-0BE6-46A2-BB18-270FF193ECFC}"/>
    <dgm:cxn modelId="{D82D63F9-A4C5-4359-A5D8-A18CD5298D6F}" type="presOf" srcId="{90ADE562-6764-4E9F-8284-A55E83BF6970}" destId="{72757022-2539-4C9E-A05D-569F8A129B34}" srcOrd="1" destOrd="0" presId="urn:microsoft.com/office/officeart/2005/8/layout/matrix1"/>
    <dgm:cxn modelId="{F664447C-E1BF-44ED-8F6E-B5202D173B1E}" type="presOf" srcId="{6563F8C1-2EB2-42FB-9844-2627CF425B28}" destId="{13806C6E-E79D-448F-854C-810DF7B027A5}" srcOrd="1" destOrd="0" presId="urn:microsoft.com/office/officeart/2005/8/layout/matrix1"/>
    <dgm:cxn modelId="{77109903-0E03-4496-A668-78CD83056108}" srcId="{8715FE95-BB68-4F00-B3E0-3B0591E6081C}" destId="{894130C2-83A9-4055-AF28-62628F25AA54}" srcOrd="0" destOrd="0" parTransId="{D652C2A4-59CC-45CF-9E2F-5D989261EF6C}" sibTransId="{7C4B7D53-49C4-4C10-85C0-A56713361D2F}"/>
    <dgm:cxn modelId="{A04EA8F4-718D-484D-8F05-F56AEAC425F8}" type="presOf" srcId="{3B48F9C6-5F21-4DB7-805C-B7DAF3E009FD}" destId="{853F8D1F-7C59-4862-84AA-383F88A98A11}" srcOrd="1" destOrd="0" presId="urn:microsoft.com/office/officeart/2005/8/layout/matrix1"/>
    <dgm:cxn modelId="{E62A0516-F34A-4070-A6DC-05229B513A1E}" type="presOf" srcId="{3B48F9C6-5F21-4DB7-805C-B7DAF3E009FD}" destId="{CD746276-C37B-491F-B3EF-4F2ADAF620BB}" srcOrd="0" destOrd="0" presId="urn:microsoft.com/office/officeart/2005/8/layout/matrix1"/>
    <dgm:cxn modelId="{F9B05B74-941C-403C-903F-C06448AC0CB3}" srcId="{894130C2-83A9-4055-AF28-62628F25AA54}" destId="{6563F8C1-2EB2-42FB-9844-2627CF425B28}" srcOrd="3" destOrd="0" parTransId="{D3D7D80E-1F2D-4BD0-BC0C-3497B31F533A}" sibTransId="{AD68FEF0-1A7F-4115-8B23-68B5A6EFBBDD}"/>
    <dgm:cxn modelId="{C1636631-ADF7-43A8-93B5-8D840C24FCC2}" type="presOf" srcId="{6563F8C1-2EB2-42FB-9844-2627CF425B28}" destId="{9F9A26DE-41A5-4D86-85AF-0A9C1DDBE796}" srcOrd="0" destOrd="0" presId="urn:microsoft.com/office/officeart/2005/8/layout/matrix1"/>
    <dgm:cxn modelId="{C2E4390A-CA03-4CCC-97BB-C3728B2FCEF3}" type="presOf" srcId="{8715FE95-BB68-4F00-B3E0-3B0591E6081C}" destId="{8434AEFB-2CC6-4241-9F30-30E445806135}" srcOrd="0" destOrd="0" presId="urn:microsoft.com/office/officeart/2005/8/layout/matrix1"/>
    <dgm:cxn modelId="{27254A2A-B295-448C-80A0-828917507D19}" type="presOf" srcId="{894130C2-83A9-4055-AF28-62628F25AA54}" destId="{52BA19D7-5992-4A6C-A8F7-380BA2B5EF87}" srcOrd="0" destOrd="0" presId="urn:microsoft.com/office/officeart/2005/8/layout/matrix1"/>
    <dgm:cxn modelId="{B22F1EAA-086C-4C7E-9C9C-16126F4455E5}" type="presOf" srcId="{C7B859AC-5234-41A8-AE03-4C3A4178C292}" destId="{F328E7B8-83BD-46CA-9D50-F0A9AB6C52B2}" srcOrd="1" destOrd="0" presId="urn:microsoft.com/office/officeart/2005/8/layout/matrix1"/>
    <dgm:cxn modelId="{514F01F2-D15F-40FE-A88C-7898DF952575}" type="presOf" srcId="{C7B859AC-5234-41A8-AE03-4C3A4178C292}" destId="{0CA94346-25F8-43BF-82A6-46D7D55717B0}" srcOrd="0" destOrd="0" presId="urn:microsoft.com/office/officeart/2005/8/layout/matrix1"/>
    <dgm:cxn modelId="{A46433C0-1208-48B6-9EE4-84BF2A9718E6}" srcId="{894130C2-83A9-4055-AF28-62628F25AA54}" destId="{3B48F9C6-5F21-4DB7-805C-B7DAF3E009FD}" srcOrd="2" destOrd="0" parTransId="{A8B6565C-B269-4E34-8D0F-9EE951864E2E}" sibTransId="{9A64E104-6385-4AE3-B483-781B7D79479B}"/>
    <dgm:cxn modelId="{9DC07D84-4EF6-4D85-B70C-C63560CDC3BB}" srcId="{894130C2-83A9-4055-AF28-62628F25AA54}" destId="{90ADE562-6764-4E9F-8284-A55E83BF6970}" srcOrd="1" destOrd="0" parTransId="{CFD57BAE-2EB4-4625-B7EA-FD6E3BFD2059}" sibTransId="{7BA4D074-EF56-4F01-AE77-817EC8126EF4}"/>
    <dgm:cxn modelId="{F893EA39-3AF9-4EB4-91FA-7B5DD013AF89}" type="presOf" srcId="{90ADE562-6764-4E9F-8284-A55E83BF6970}" destId="{123CCEE9-AEAB-479B-85D8-13566C93E50B}" srcOrd="0" destOrd="0" presId="urn:microsoft.com/office/officeart/2005/8/layout/matrix1"/>
    <dgm:cxn modelId="{FB7737F4-2D27-4912-8639-E36437318880}" type="presParOf" srcId="{8434AEFB-2CC6-4241-9F30-30E445806135}" destId="{10725B91-D41E-47A0-8E2E-D31D9D8A8114}" srcOrd="0" destOrd="0" presId="urn:microsoft.com/office/officeart/2005/8/layout/matrix1"/>
    <dgm:cxn modelId="{5600A2E8-D7EA-4610-BDA3-46B4DA3CF9C5}" type="presParOf" srcId="{10725B91-D41E-47A0-8E2E-D31D9D8A8114}" destId="{0CA94346-25F8-43BF-82A6-46D7D55717B0}" srcOrd="0" destOrd="0" presId="urn:microsoft.com/office/officeart/2005/8/layout/matrix1"/>
    <dgm:cxn modelId="{63E1716B-19D8-421F-822E-028C249B586B}" type="presParOf" srcId="{10725B91-D41E-47A0-8E2E-D31D9D8A8114}" destId="{F328E7B8-83BD-46CA-9D50-F0A9AB6C52B2}" srcOrd="1" destOrd="0" presId="urn:microsoft.com/office/officeart/2005/8/layout/matrix1"/>
    <dgm:cxn modelId="{F52322A3-036E-4820-A5A1-7E1026688343}" type="presParOf" srcId="{10725B91-D41E-47A0-8E2E-D31D9D8A8114}" destId="{123CCEE9-AEAB-479B-85D8-13566C93E50B}" srcOrd="2" destOrd="0" presId="urn:microsoft.com/office/officeart/2005/8/layout/matrix1"/>
    <dgm:cxn modelId="{8B1ED6E3-DF9E-417E-BDB1-E8D816B3D7D5}" type="presParOf" srcId="{10725B91-D41E-47A0-8E2E-D31D9D8A8114}" destId="{72757022-2539-4C9E-A05D-569F8A129B34}" srcOrd="3" destOrd="0" presId="urn:microsoft.com/office/officeart/2005/8/layout/matrix1"/>
    <dgm:cxn modelId="{F0066709-8491-4464-8148-6293478CBC6F}" type="presParOf" srcId="{10725B91-D41E-47A0-8E2E-D31D9D8A8114}" destId="{CD746276-C37B-491F-B3EF-4F2ADAF620BB}" srcOrd="4" destOrd="0" presId="urn:microsoft.com/office/officeart/2005/8/layout/matrix1"/>
    <dgm:cxn modelId="{D5FB8005-5786-4ED2-9114-660E463D1396}" type="presParOf" srcId="{10725B91-D41E-47A0-8E2E-D31D9D8A8114}" destId="{853F8D1F-7C59-4862-84AA-383F88A98A11}" srcOrd="5" destOrd="0" presId="urn:microsoft.com/office/officeart/2005/8/layout/matrix1"/>
    <dgm:cxn modelId="{E4DC1396-353D-4030-8EA7-0AAF6AF91BD2}" type="presParOf" srcId="{10725B91-D41E-47A0-8E2E-D31D9D8A8114}" destId="{9F9A26DE-41A5-4D86-85AF-0A9C1DDBE796}" srcOrd="6" destOrd="0" presId="urn:microsoft.com/office/officeart/2005/8/layout/matrix1"/>
    <dgm:cxn modelId="{5F1B5842-0998-4AB9-895C-3A0DD1F808FA}" type="presParOf" srcId="{10725B91-D41E-47A0-8E2E-D31D9D8A8114}" destId="{13806C6E-E79D-448F-854C-810DF7B027A5}" srcOrd="7" destOrd="0" presId="urn:microsoft.com/office/officeart/2005/8/layout/matrix1"/>
    <dgm:cxn modelId="{4FE40F3E-C582-4695-A532-8D1D5CECC7B8}" type="presParOf" srcId="{8434AEFB-2CC6-4241-9F30-30E445806135}" destId="{52BA19D7-5992-4A6C-A8F7-380BA2B5EF87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A94346-25F8-43BF-82A6-46D7D55717B0}">
      <dsp:nvSpPr>
        <dsp:cNvPr id="0" name=""/>
        <dsp:cNvSpPr/>
      </dsp:nvSpPr>
      <dsp:spPr>
        <a:xfrm rot="16200000">
          <a:off x="508000" y="-508000"/>
          <a:ext cx="2032000" cy="3048000"/>
        </a:xfrm>
        <a:prstGeom prst="round1Rect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b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>
              <a:solidFill>
                <a:schemeClr val="bg1"/>
              </a:solidFill>
            </a:rPr>
            <a:t>Treat</a:t>
          </a:r>
        </a:p>
      </dsp:txBody>
      <dsp:txXfrm rot="5400000">
        <a:off x="0" y="0"/>
        <a:ext cx="3048000" cy="1524000"/>
      </dsp:txXfrm>
    </dsp:sp>
    <dsp:sp modelId="{123CCEE9-AEAB-479B-85D8-13566C93E50B}">
      <dsp:nvSpPr>
        <dsp:cNvPr id="0" name=""/>
        <dsp:cNvSpPr/>
      </dsp:nvSpPr>
      <dsp:spPr>
        <a:xfrm>
          <a:off x="3048000" y="0"/>
          <a:ext cx="3048000" cy="2032000"/>
        </a:xfrm>
        <a:prstGeom prst="round1Rect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b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>
              <a:solidFill>
                <a:schemeClr val="bg1"/>
              </a:solidFill>
            </a:rPr>
            <a:t>Terminate</a:t>
          </a:r>
        </a:p>
      </dsp:txBody>
      <dsp:txXfrm>
        <a:off x="3048000" y="0"/>
        <a:ext cx="3048000" cy="1524000"/>
      </dsp:txXfrm>
    </dsp:sp>
    <dsp:sp modelId="{CD746276-C37B-491F-B3EF-4F2ADAF620BB}">
      <dsp:nvSpPr>
        <dsp:cNvPr id="0" name=""/>
        <dsp:cNvSpPr/>
      </dsp:nvSpPr>
      <dsp:spPr>
        <a:xfrm rot="10800000">
          <a:off x="0" y="2032000"/>
          <a:ext cx="3048000" cy="2032000"/>
        </a:xfrm>
        <a:prstGeom prst="round1Rect">
          <a:avLst/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t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/>
            <a:t>Tolerate</a:t>
          </a:r>
        </a:p>
      </dsp:txBody>
      <dsp:txXfrm rot="10800000">
        <a:off x="0" y="2539999"/>
        <a:ext cx="3048000" cy="1524000"/>
      </dsp:txXfrm>
    </dsp:sp>
    <dsp:sp modelId="{9F9A26DE-41A5-4D86-85AF-0A9C1DDBE796}">
      <dsp:nvSpPr>
        <dsp:cNvPr id="0" name=""/>
        <dsp:cNvSpPr/>
      </dsp:nvSpPr>
      <dsp:spPr>
        <a:xfrm rot="5400000">
          <a:off x="3556000" y="1523999"/>
          <a:ext cx="2032000" cy="3048000"/>
        </a:xfrm>
        <a:prstGeom prst="round1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t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/>
            <a:t>Transfer</a:t>
          </a:r>
        </a:p>
      </dsp:txBody>
      <dsp:txXfrm rot="-5400000">
        <a:off x="3048000" y="2539999"/>
        <a:ext cx="3048000" cy="1524000"/>
      </dsp:txXfrm>
    </dsp:sp>
    <dsp:sp modelId="{52BA19D7-5992-4A6C-A8F7-380BA2B5EF87}">
      <dsp:nvSpPr>
        <dsp:cNvPr id="0" name=""/>
        <dsp:cNvSpPr/>
      </dsp:nvSpPr>
      <dsp:spPr>
        <a:xfrm>
          <a:off x="3025140" y="2009139"/>
          <a:ext cx="45720" cy="45720"/>
        </a:xfrm>
        <a:prstGeom prst="roundRect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 dirty="0">
            <a:noFill/>
          </a:endParaRPr>
        </a:p>
      </dsp:txBody>
      <dsp:txXfrm>
        <a:off x="3027372" y="2011371"/>
        <a:ext cx="41256" cy="412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EF6A8F-6065-4E9C-9691-B9AB6611EA03}" type="datetimeFigureOut">
              <a:rPr lang="en-US" smtClean="0"/>
              <a:t>3/15/2018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208F02-BF23-4352-8061-03C95B2C7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5968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208F02-BF23-4352-8061-03C95B2C79B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8316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208F02-BF23-4352-8061-03C95B2C79B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8316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208F02-BF23-4352-8061-03C95B2C79B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8316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208F02-BF23-4352-8061-03C95B2C79B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8316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208F02-BF23-4352-8061-03C95B2C79B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8316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B8B74-2A03-4A1D-9F1B-A654D51A1ADA}" type="datetimeFigureOut">
              <a:rPr lang="en-US" smtClean="0"/>
              <a:t>3/15/2018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3C25F-EB11-47A6-ADBF-1C71EC27B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413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B8B74-2A03-4A1D-9F1B-A654D51A1ADA}" type="datetimeFigureOut">
              <a:rPr lang="en-US" smtClean="0"/>
              <a:t>3/15/2018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3C25F-EB11-47A6-ADBF-1C71EC27B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904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B8B74-2A03-4A1D-9F1B-A654D51A1ADA}" type="datetimeFigureOut">
              <a:rPr lang="en-US" smtClean="0"/>
              <a:t>3/15/2018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3C25F-EB11-47A6-ADBF-1C71EC27B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46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B8B74-2A03-4A1D-9F1B-A654D51A1ADA}" type="datetimeFigureOut">
              <a:rPr lang="en-US" smtClean="0"/>
              <a:t>3/15/2018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3C25F-EB11-47A6-ADBF-1C71EC27B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402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B8B74-2A03-4A1D-9F1B-A654D51A1ADA}" type="datetimeFigureOut">
              <a:rPr lang="en-US" smtClean="0"/>
              <a:t>3/15/2018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3C25F-EB11-47A6-ADBF-1C71EC27B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132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B8B74-2A03-4A1D-9F1B-A654D51A1ADA}" type="datetimeFigureOut">
              <a:rPr lang="en-US" smtClean="0"/>
              <a:t>3/15/2018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3C25F-EB11-47A6-ADBF-1C71EC27B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158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B8B74-2A03-4A1D-9F1B-A654D51A1ADA}" type="datetimeFigureOut">
              <a:rPr lang="en-US" smtClean="0"/>
              <a:t>3/15/2018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3C25F-EB11-47A6-ADBF-1C71EC27B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253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B8B74-2A03-4A1D-9F1B-A654D51A1ADA}" type="datetimeFigureOut">
              <a:rPr lang="en-US" smtClean="0"/>
              <a:t>3/15/2018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3C25F-EB11-47A6-ADBF-1C71EC27B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466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B8B74-2A03-4A1D-9F1B-A654D51A1ADA}" type="datetimeFigureOut">
              <a:rPr lang="en-US" smtClean="0"/>
              <a:t>3/15/2018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3C25F-EB11-47A6-ADBF-1C71EC27B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126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B8B74-2A03-4A1D-9F1B-A654D51A1ADA}" type="datetimeFigureOut">
              <a:rPr lang="en-US" smtClean="0"/>
              <a:t>3/15/2018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3C25F-EB11-47A6-ADBF-1C71EC27B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554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B8B74-2A03-4A1D-9F1B-A654D51A1ADA}" type="datetimeFigureOut">
              <a:rPr lang="en-US" smtClean="0"/>
              <a:t>3/15/2018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3C25F-EB11-47A6-ADBF-1C71EC27B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943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7B8B74-2A03-4A1D-9F1B-A654D51A1ADA}" type="datetimeFigureOut">
              <a:rPr lang="en-US" smtClean="0"/>
              <a:t>3/15/2018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F3C25F-EB11-47A6-ADBF-1C71EC27B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131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/>
          <p:cNvSpPr txBox="1">
            <a:spLocks/>
          </p:cNvSpPr>
          <p:nvPr/>
        </p:nvSpPr>
        <p:spPr>
          <a:xfrm>
            <a:off x="51816" y="48768"/>
            <a:ext cx="9034272" cy="484632"/>
          </a:xfrm>
          <a:prstGeom prst="rect">
            <a:avLst/>
          </a:prstGeom>
          <a:solidFill>
            <a:srgbClr val="002060"/>
          </a:solidFill>
          <a:ln w="76200">
            <a:noFill/>
          </a:ln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53975" indent="-53975" algn="ctr" defTabSz="914400" rtl="0" eaLnBrk="1" latinLnBrk="0" hangingPunct="1">
              <a:spcBef>
                <a:spcPct val="0"/>
              </a:spcBef>
              <a:buNone/>
              <a:defRPr sz="4400" b="1" kern="1200" cap="none" spc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Big Room Planning</a:t>
            </a:r>
          </a:p>
        </p:txBody>
      </p:sp>
      <p:sp>
        <p:nvSpPr>
          <p:cNvPr id="25" name="Rectangle 2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143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5760466"/>
              </p:ext>
            </p:extLst>
          </p:nvPr>
        </p:nvGraphicFramePr>
        <p:xfrm>
          <a:off x="228600" y="609600"/>
          <a:ext cx="8686801" cy="54783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667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8862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738204">
                <a:tc gridSpan="4"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chemeClr val="bg1"/>
                          </a:solidFill>
                        </a:rPr>
                        <a:t>Day 1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41939">
                <a:tc>
                  <a:txBody>
                    <a:bodyPr/>
                    <a:lstStyle/>
                    <a:p>
                      <a:pPr marL="0" indent="0">
                        <a:buSzPct val="60000"/>
                        <a:buFont typeface="Wingdings" pitchFamily="2" charset="2"/>
                        <a:buNone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8:00 - </a:t>
                      </a: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9:00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SzPct val="60000"/>
                        <a:buFont typeface="Wingdings" pitchFamily="2" charset="2"/>
                        <a:buNone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Roadmap Portfolio and Epic Roadmap</a:t>
                      </a: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Overview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SzPct val="60000"/>
                        <a:buFont typeface="Wingdings" pitchFamily="2" charset="2"/>
                        <a:buNone/>
                      </a:pP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SzPct val="60000"/>
                        <a:buFont typeface="Wingdings" pitchFamily="2" charset="2"/>
                        <a:buNone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Program Portfolio Leadership Presents</a:t>
                      </a: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58257">
                <a:tc>
                  <a:txBody>
                    <a:bodyPr/>
                    <a:lstStyle/>
                    <a:p>
                      <a:pPr marL="0" indent="0">
                        <a:buSzPct val="60000"/>
                        <a:buFont typeface="Wingdings" pitchFamily="2" charset="2"/>
                        <a:buNone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9:00</a:t>
                      </a: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- </a:t>
                      </a: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10:30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SzPct val="60000"/>
                        <a:buFont typeface="Wingdings" pitchFamily="2" charset="2"/>
                        <a:buNone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Feature Roadmap, Prioritized</a:t>
                      </a: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Business and Tech Features, Architecture Pres.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SzPct val="60000"/>
                        <a:buFont typeface="Wingdings" pitchFamily="2" charset="2"/>
                        <a:buNone/>
                      </a:pP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SzPct val="60000"/>
                        <a:buFont typeface="Wingdings" pitchFamily="2" charset="2"/>
                        <a:buNone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Product</a:t>
                      </a: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Manager &amp; Leads/Arch</a:t>
                      </a: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Presents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80950">
                <a:tc>
                  <a:txBody>
                    <a:bodyPr/>
                    <a:lstStyle/>
                    <a:p>
                      <a:pPr marL="0" indent="0">
                        <a:buSzPct val="60000"/>
                        <a:buFont typeface="Wingdings" pitchFamily="2" charset="2"/>
                        <a:buNone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10:30 - 11:00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SzPct val="60000"/>
                        <a:buFont typeface="Wingdings" pitchFamily="2" charset="2"/>
                        <a:buNone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Lean | Agile Team Planning Guidelines</a:t>
                      </a: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SzPct val="60000"/>
                        <a:buFont typeface="Wingdings" pitchFamily="2" charset="2"/>
                        <a:buNone/>
                      </a:pP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SzPct val="60000"/>
                        <a:buFont typeface="Wingdings" pitchFamily="2" charset="2"/>
                        <a:buNone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Agile Program Manager Presents</a:t>
                      </a: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224050">
                <a:tc>
                  <a:txBody>
                    <a:bodyPr/>
                    <a:lstStyle/>
                    <a:p>
                      <a:pPr marL="0" indent="0">
                        <a:buSzPct val="60000"/>
                        <a:buFont typeface="Wingdings" pitchFamily="2" charset="2"/>
                        <a:buNone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11:00 </a:t>
                      </a: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- 4:00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SzPct val="60000"/>
                        <a:buFont typeface="Wingdings" pitchFamily="2" charset="2"/>
                        <a:buNone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Team breakouts (Lunch will be served)</a:t>
                      </a: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SzPct val="60000"/>
                        <a:buFont typeface="Wingdings" pitchFamily="2" charset="2"/>
                        <a:buNone/>
                      </a:pP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buSzPct val="60000"/>
                        <a:buFont typeface="Arial" pitchFamily="34" charset="0"/>
                        <a:buChar char="•"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Lean | Agile Teams Develop Delivery Plans and Identify Risks &amp; Dependencies</a:t>
                      </a:r>
                    </a:p>
                    <a:p>
                      <a:pPr marL="171450" indent="-171450" algn="l" defTabSz="914400" rtl="0" eaLnBrk="1" latinLnBrk="0" hangingPunct="1">
                        <a:buSzPct val="60000"/>
                        <a:buFont typeface="Arial" pitchFamily="34" charset="0"/>
                        <a:buChar char="•"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Product Managers, Leads</a:t>
                      </a: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&amp; Architects Circulate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134913">
                <a:tc>
                  <a:txBody>
                    <a:bodyPr/>
                    <a:lstStyle/>
                    <a:p>
                      <a:pPr marL="0" indent="0">
                        <a:buSzPct val="60000"/>
                        <a:buFont typeface="Wingdings" pitchFamily="2" charset="2"/>
                        <a:buNone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5:00 - 6:00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SzPct val="60000"/>
                        <a:buFont typeface="Wingdings" pitchFamily="2" charset="2"/>
                        <a:buNone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Delivery Plan Reviews and Feedback</a:t>
                      </a: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SzPct val="60000"/>
                        <a:buFont typeface="Wingdings" pitchFamily="2" charset="2"/>
                        <a:buNone/>
                      </a:pP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6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Leadership,</a:t>
                      </a: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Product Managers, Leads</a:t>
                      </a: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&amp; Architects Reviews Delivery Plans and Provide Feedback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822" y="1447800"/>
            <a:ext cx="666750" cy="4191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825" y="2228850"/>
            <a:ext cx="514350" cy="5143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6262" y="3200400"/>
            <a:ext cx="371475" cy="4381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100" y="4086225"/>
            <a:ext cx="723900" cy="4857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825" y="5257800"/>
            <a:ext cx="514350" cy="52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0351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/>
          <p:cNvSpPr txBox="1">
            <a:spLocks/>
          </p:cNvSpPr>
          <p:nvPr/>
        </p:nvSpPr>
        <p:spPr>
          <a:xfrm>
            <a:off x="51816" y="48768"/>
            <a:ext cx="9034272" cy="484632"/>
          </a:xfrm>
          <a:prstGeom prst="rect">
            <a:avLst/>
          </a:prstGeom>
          <a:solidFill>
            <a:srgbClr val="002060"/>
          </a:solidFill>
          <a:ln w="76200">
            <a:noFill/>
          </a:ln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53975" indent="-53975" algn="ctr" defTabSz="914400" rtl="0" eaLnBrk="1" latinLnBrk="0" hangingPunct="1">
              <a:spcBef>
                <a:spcPct val="0"/>
              </a:spcBef>
              <a:buNone/>
              <a:defRPr sz="4400" b="1" kern="1200" cap="none" spc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Big Room Planning</a:t>
            </a:r>
          </a:p>
        </p:txBody>
      </p:sp>
      <p:sp>
        <p:nvSpPr>
          <p:cNvPr id="25" name="Rectangle 2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143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6" name="Tab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424447"/>
              </p:ext>
            </p:extLst>
          </p:nvPr>
        </p:nvGraphicFramePr>
        <p:xfrm>
          <a:off x="228600" y="609600"/>
          <a:ext cx="8686800" cy="57421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5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194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9624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52218">
                <a:tc gridSpan="4"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solidFill>
                            <a:schemeClr val="bg1"/>
                          </a:solidFill>
                        </a:rPr>
                        <a:t>Day 2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76582">
                <a:tc>
                  <a:txBody>
                    <a:bodyPr/>
                    <a:lstStyle/>
                    <a:p>
                      <a:pPr marL="0" indent="0">
                        <a:buSzPct val="60000"/>
                        <a:buFont typeface="Wingdings" pitchFamily="2" charset="2"/>
                        <a:buNone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8:00 - </a:t>
                      </a: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12:00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SzPct val="60000"/>
                        <a:buFont typeface="Wingdings" pitchFamily="2" charset="2"/>
                        <a:buNone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Delivery</a:t>
                      </a: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Plan Revisions 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SzPct val="60000"/>
                        <a:buFont typeface="Wingdings" pitchFamily="2" charset="2"/>
                        <a:buNone/>
                      </a:pP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buSzPct val="60000"/>
                        <a:buFont typeface="Arial" pitchFamily="34" charset="0"/>
                        <a:buChar char="•"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Lean | Agile Teams</a:t>
                      </a: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Finalizes Develop Delivery Plans, Risks, &amp; Dependencies</a:t>
                      </a:r>
                    </a:p>
                    <a:p>
                      <a:pPr marL="171450" indent="-171450" algn="l" defTabSz="914400" rtl="0" eaLnBrk="1" latinLnBrk="0" hangingPunct="1">
                        <a:buSzPct val="60000"/>
                        <a:buFont typeface="Arial" pitchFamily="34" charset="0"/>
                        <a:buChar char="•"/>
                      </a:pP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Product Management, Leads and Architects Circulates to Provide Support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98197">
                <a:tc>
                  <a:txBody>
                    <a:bodyPr/>
                    <a:lstStyle/>
                    <a:p>
                      <a:pPr marL="0" indent="0">
                        <a:buSzPct val="60000"/>
                        <a:buFont typeface="Wingdings" pitchFamily="2" charset="2"/>
                        <a:buNone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12:00</a:t>
                      </a: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- 1:30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SzPct val="60000"/>
                        <a:buFont typeface="Wingdings" pitchFamily="2" charset="2"/>
                        <a:buNone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Final Delivery Plan Presentation</a:t>
                      </a: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&amp; Lunch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SzPct val="60000"/>
                        <a:buFont typeface="Wingdings" pitchFamily="2" charset="2"/>
                        <a:buNone/>
                      </a:pP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SzPct val="60000"/>
                        <a:buFont typeface="Wingdings" pitchFamily="2" charset="2"/>
                        <a:buNone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Lean | Agile Teams</a:t>
                      </a: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Present Final Delivery Plans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23143">
                <a:tc>
                  <a:txBody>
                    <a:bodyPr/>
                    <a:lstStyle/>
                    <a:p>
                      <a:pPr marL="0" indent="0">
                        <a:buSzPct val="60000"/>
                        <a:buFont typeface="Wingdings" pitchFamily="2" charset="2"/>
                        <a:buNone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1:30</a:t>
                      </a: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– 4:00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SzPct val="60000"/>
                        <a:buFont typeface="Wingdings" pitchFamily="2" charset="2"/>
                        <a:buNone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Review Risks &amp; Dependencies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SzPct val="60000"/>
                        <a:buFont typeface="Wingdings" pitchFamily="2" charset="2"/>
                        <a:buNone/>
                      </a:pP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SzPct val="60000"/>
                        <a:buFont typeface="Wingdings" pitchFamily="2" charset="2"/>
                        <a:buNone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Categorize</a:t>
                      </a: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Risks &amp; Review Ownership of Dependencies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74429">
                <a:tc>
                  <a:txBody>
                    <a:bodyPr/>
                    <a:lstStyle/>
                    <a:p>
                      <a:pPr marL="0" indent="0">
                        <a:buSzPct val="60000"/>
                        <a:buFont typeface="Wingdings" pitchFamily="2" charset="2"/>
                        <a:buNone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4:00</a:t>
                      </a: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- 4</a:t>
                      </a: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:15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SzPct val="60000"/>
                        <a:buFont typeface="Wingdings" pitchFamily="2" charset="2"/>
                        <a:buNone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Commitment Confidence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SzPct val="60000"/>
                        <a:buFont typeface="Wingdings" pitchFamily="2" charset="2"/>
                        <a:buNone/>
                      </a:pP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SzPct val="60000"/>
                        <a:buFont typeface="Arial" pitchFamily="34" charset="0"/>
                        <a:buNone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Lean | Agile Teams Confidence Vote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917538">
                <a:tc>
                  <a:txBody>
                    <a:bodyPr/>
                    <a:lstStyle/>
                    <a:p>
                      <a:pPr marL="0" indent="0">
                        <a:buSzPct val="60000"/>
                        <a:buFont typeface="Wingdings" pitchFamily="2" charset="2"/>
                        <a:buNone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4:15 – 5:00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SzPct val="60000"/>
                        <a:buFont typeface="Wingdings" pitchFamily="2" charset="2"/>
                        <a:buNone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Retrospective Survey &amp; Discussion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SzPct val="60000"/>
                        <a:buFont typeface="Wingdings" pitchFamily="2" charset="2"/>
                        <a:buNone/>
                      </a:pP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6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Survey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6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Discuss Feedback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2450" y="1371600"/>
            <a:ext cx="514350" cy="5238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5562600"/>
            <a:ext cx="514350" cy="5238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2630437"/>
            <a:ext cx="438150" cy="5334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025" y="3730422"/>
            <a:ext cx="485775" cy="4381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4660337"/>
            <a:ext cx="447675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18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224920" y="685800"/>
            <a:ext cx="2052484" cy="2590800"/>
            <a:chOff x="368710" y="685800"/>
            <a:chExt cx="2667000" cy="2590800"/>
          </a:xfrm>
        </p:grpSpPr>
        <p:sp>
          <p:nvSpPr>
            <p:cNvPr id="8" name="Rectangle 7"/>
            <p:cNvSpPr/>
            <p:nvPr/>
          </p:nvSpPr>
          <p:spPr>
            <a:xfrm>
              <a:off x="368710" y="685800"/>
              <a:ext cx="2667000" cy="2590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597310" y="1219200"/>
              <a:ext cx="533400" cy="4572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U1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283110" y="1219200"/>
              <a:ext cx="533400" cy="4572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U2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992262" y="1219200"/>
              <a:ext cx="533400" cy="4572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S1</a:t>
              </a: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77645" y="2590800"/>
              <a:ext cx="533400" cy="4572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U6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64010" y="1897626"/>
              <a:ext cx="533400" cy="4572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T1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549810" y="1897626"/>
              <a:ext cx="533400" cy="4572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U3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1283110" y="2568677"/>
              <a:ext cx="533400" cy="4572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U5</a:t>
              </a: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2192594" y="2590800"/>
              <a:ext cx="533400" cy="4572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T2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2258962" y="1963994"/>
              <a:ext cx="533400" cy="4572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U4</a:t>
              </a: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368710" y="685800"/>
              <a:ext cx="2667000" cy="4572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tx1"/>
                  </a:solidFill>
                </a:rPr>
                <a:t>Iteration 1          Velocity :</a:t>
              </a: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353604" y="685800"/>
            <a:ext cx="2142196" cy="2590800"/>
            <a:chOff x="4648200" y="685800"/>
            <a:chExt cx="2667000" cy="2590800"/>
          </a:xfrm>
        </p:grpSpPr>
        <p:sp>
          <p:nvSpPr>
            <p:cNvPr id="32" name="Rectangle 31"/>
            <p:cNvSpPr/>
            <p:nvPr/>
          </p:nvSpPr>
          <p:spPr>
            <a:xfrm>
              <a:off x="4648200" y="685800"/>
              <a:ext cx="2667000" cy="2590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4876800" y="1219200"/>
              <a:ext cx="533400" cy="4572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U1</a:t>
              </a: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562600" y="1219200"/>
              <a:ext cx="533400" cy="4572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S1</a:t>
              </a: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6271752" y="1219200"/>
              <a:ext cx="533400" cy="4572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U2</a:t>
              </a: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4857135" y="2590800"/>
              <a:ext cx="533400" cy="4572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D2</a:t>
              </a: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4876800" y="1897626"/>
              <a:ext cx="533400" cy="4572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U3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5638800" y="1897626"/>
              <a:ext cx="533400" cy="4572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D1</a:t>
              </a: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5562600" y="2568677"/>
              <a:ext cx="533400" cy="4572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U5</a:t>
              </a: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6324600" y="2590800"/>
              <a:ext cx="533400" cy="4572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U6</a:t>
              </a: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6538452" y="1963994"/>
              <a:ext cx="533400" cy="4572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U4</a:t>
              </a: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4648200" y="685800"/>
              <a:ext cx="2667000" cy="4572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tx1"/>
                  </a:solidFill>
                </a:rPr>
                <a:t>Iteration 2            Velocity : </a:t>
              </a: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781800" y="3429000"/>
            <a:ext cx="2133600" cy="2590800"/>
            <a:chOff x="609600" y="1524000"/>
            <a:chExt cx="2667000" cy="2590800"/>
          </a:xfrm>
        </p:grpSpPr>
        <p:sp>
          <p:nvSpPr>
            <p:cNvPr id="45" name="Rectangle 44"/>
            <p:cNvSpPr/>
            <p:nvPr/>
          </p:nvSpPr>
          <p:spPr>
            <a:xfrm>
              <a:off x="609600" y="1524000"/>
              <a:ext cx="2667000" cy="2590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838200" y="2057400"/>
              <a:ext cx="533400" cy="457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R1</a:t>
              </a: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1524000" y="2057400"/>
              <a:ext cx="533400" cy="457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R2</a:t>
              </a: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818535" y="3429000"/>
              <a:ext cx="533400" cy="457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R6</a:t>
              </a: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1104900" y="2735826"/>
              <a:ext cx="533400" cy="457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R3</a:t>
              </a: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1790700" y="2735826"/>
              <a:ext cx="533400" cy="457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R5</a:t>
              </a: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1524000" y="3406877"/>
              <a:ext cx="533400" cy="457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R7</a:t>
              </a: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2433484" y="3429000"/>
              <a:ext cx="533400" cy="457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R8</a:t>
              </a: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609600" y="1524000"/>
              <a:ext cx="2667000" cy="4572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tx1"/>
                  </a:solidFill>
                </a:rPr>
                <a:t>Risks</a:t>
              </a:r>
            </a:p>
          </p:txBody>
        </p:sp>
      </p:grpSp>
      <p:graphicFrame>
        <p:nvGraphicFramePr>
          <p:cNvPr id="56" name="Table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1801000"/>
              </p:ext>
            </p:extLst>
          </p:nvPr>
        </p:nvGraphicFramePr>
        <p:xfrm>
          <a:off x="4572000" y="3429000"/>
          <a:ext cx="2162977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297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523901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2060"/>
                          </a:solidFill>
                        </a:rPr>
                        <a:t>Goals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66899">
                <a:tc>
                  <a:txBody>
                    <a:bodyPr/>
                    <a:lstStyle/>
                    <a:p>
                      <a:pPr marL="285750" indent="-285750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Goal 1</a:t>
                      </a: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Goal 2</a:t>
                      </a: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Goal 3</a:t>
                      </a: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Goal 4</a:t>
                      </a: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Goal 5</a:t>
                      </a: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Goal</a:t>
                      </a:r>
                      <a:r>
                        <a:rPr lang="en-US" sz="16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pSp>
        <p:nvGrpSpPr>
          <p:cNvPr id="83" name="Group 8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grpSp>
          <p:nvGrpSpPr>
            <p:cNvPr id="14" name="Group 13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sp>
            <p:nvSpPr>
              <p:cNvPr id="24" name="Title 1"/>
              <p:cNvSpPr txBox="1">
                <a:spLocks/>
              </p:cNvSpPr>
              <p:nvPr/>
            </p:nvSpPr>
            <p:spPr>
              <a:xfrm>
                <a:off x="51816" y="48768"/>
                <a:ext cx="9034272" cy="585216"/>
              </a:xfrm>
              <a:prstGeom prst="rect">
                <a:avLst/>
              </a:prstGeom>
              <a:solidFill>
                <a:srgbClr val="002060"/>
              </a:solidFill>
              <a:ln w="76200">
                <a:noFill/>
              </a:ln>
            </p:spPr>
            <p:txBody>
              <a:bodyPr vert="horz" lIns="91440" tIns="45720" rIns="91440" bIns="45720" rtlCol="0" anchor="ctr">
                <a:normAutofit/>
              </a:bodyPr>
              <a:lstStyle>
                <a:lvl1pPr marL="53975" indent="-53975" algn="ctr" defTabSz="914400" rtl="0" eaLnBrk="1" latinLnBrk="0" hangingPunct="1">
                  <a:spcBef>
                    <a:spcPct val="0"/>
                  </a:spcBef>
                  <a:buNone/>
                  <a:defRPr sz="4400" b="1" kern="1200" cap="none" spc="0">
                    <a:ln w="10541" cmpd="sng">
                      <a:solidFill>
                        <a:schemeClr val="accent1">
                          <a:shade val="88000"/>
                          <a:satMod val="110000"/>
                        </a:schemeClr>
                      </a:solidFill>
                      <a:prstDash val="solid"/>
                    </a:ln>
                    <a:solidFill>
                      <a:schemeClr val="bg1"/>
                    </a:solidFill>
                    <a:effectLst/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en-US" sz="3100" dirty="0"/>
                  <a:t>Lean | Agile Team Delivery Plan</a:t>
                </a: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0" y="0"/>
                <a:ext cx="9144000" cy="6858000"/>
              </a:xfrm>
              <a:prstGeom prst="rect">
                <a:avLst/>
              </a:prstGeom>
              <a:noFill/>
              <a:ln w="11430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0" name="Rectangle 69"/>
            <p:cNvSpPr/>
            <p:nvPr/>
          </p:nvSpPr>
          <p:spPr>
            <a:xfrm>
              <a:off x="381000" y="6324600"/>
              <a:ext cx="381000" cy="3048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71"/>
            <p:cNvSpPr/>
            <p:nvPr/>
          </p:nvSpPr>
          <p:spPr>
            <a:xfrm>
              <a:off x="2209800" y="6324600"/>
              <a:ext cx="381000" cy="3048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Rectangle 72"/>
            <p:cNvSpPr/>
            <p:nvPr/>
          </p:nvSpPr>
          <p:spPr>
            <a:xfrm>
              <a:off x="3886200" y="6324600"/>
              <a:ext cx="381000" cy="3048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ectangle 73"/>
            <p:cNvSpPr/>
            <p:nvPr/>
          </p:nvSpPr>
          <p:spPr>
            <a:xfrm>
              <a:off x="5562600" y="6324600"/>
              <a:ext cx="381000" cy="304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789039" y="6336268"/>
              <a:ext cx="157316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User Stories</a:t>
              </a: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2592029" y="6324600"/>
              <a:ext cx="137037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Spikes</a:t>
              </a: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4294239" y="6336268"/>
              <a:ext cx="157316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Defects</a:t>
              </a: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5943600" y="6324600"/>
              <a:ext cx="186690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Technical Stories</a:t>
              </a: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8104239" y="6324600"/>
              <a:ext cx="103976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Risks</a:t>
              </a:r>
            </a:p>
          </p:txBody>
        </p:sp>
        <p:sp>
          <p:nvSpPr>
            <p:cNvPr id="81" name="Rectangle 80"/>
            <p:cNvSpPr/>
            <p:nvPr/>
          </p:nvSpPr>
          <p:spPr>
            <a:xfrm>
              <a:off x="7696200" y="6324600"/>
              <a:ext cx="381000" cy="3048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4563404" y="685800"/>
            <a:ext cx="2142196" cy="2590800"/>
            <a:chOff x="4648200" y="685800"/>
            <a:chExt cx="2667000" cy="2590800"/>
          </a:xfrm>
        </p:grpSpPr>
        <p:sp>
          <p:nvSpPr>
            <p:cNvPr id="57" name="Rectangle 56"/>
            <p:cNvSpPr/>
            <p:nvPr/>
          </p:nvSpPr>
          <p:spPr>
            <a:xfrm>
              <a:off x="4648200" y="685800"/>
              <a:ext cx="2667000" cy="2590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876800" y="1219200"/>
              <a:ext cx="533400" cy="4572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U1</a:t>
              </a: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5562600" y="1219200"/>
              <a:ext cx="533400" cy="4572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S1</a:t>
              </a: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6271752" y="1219200"/>
              <a:ext cx="533400" cy="4572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U2</a:t>
              </a: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4857135" y="2590800"/>
              <a:ext cx="533400" cy="4572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T1</a:t>
              </a: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5074180" y="1897626"/>
              <a:ext cx="533400" cy="4572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U3</a:t>
              </a: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5797315" y="1897626"/>
              <a:ext cx="533400" cy="4572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D1</a:t>
              </a: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5562600" y="2568677"/>
              <a:ext cx="533400" cy="4572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U5</a:t>
              </a: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6324600" y="2590800"/>
              <a:ext cx="533400" cy="4572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U6</a:t>
              </a: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6538452" y="1963994"/>
              <a:ext cx="533400" cy="4572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U4</a:t>
              </a: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4648200" y="685800"/>
              <a:ext cx="2667000" cy="4572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tx1"/>
                  </a:solidFill>
                </a:rPr>
                <a:t>Iteration 3            Velocity : </a:t>
              </a: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6773204" y="685800"/>
            <a:ext cx="2142196" cy="2590800"/>
            <a:chOff x="4648200" y="685800"/>
            <a:chExt cx="2667000" cy="2590800"/>
          </a:xfrm>
        </p:grpSpPr>
        <p:sp>
          <p:nvSpPr>
            <p:cNvPr id="71" name="Rectangle 70"/>
            <p:cNvSpPr/>
            <p:nvPr/>
          </p:nvSpPr>
          <p:spPr>
            <a:xfrm>
              <a:off x="4648200" y="685800"/>
              <a:ext cx="2667000" cy="2590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 77"/>
            <p:cNvSpPr/>
            <p:nvPr/>
          </p:nvSpPr>
          <p:spPr>
            <a:xfrm>
              <a:off x="4876800" y="1219200"/>
              <a:ext cx="533400" cy="4572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U1</a:t>
              </a:r>
            </a:p>
          </p:txBody>
        </p:sp>
        <p:sp>
          <p:nvSpPr>
            <p:cNvPr id="82" name="Rectangle 81"/>
            <p:cNvSpPr/>
            <p:nvPr/>
          </p:nvSpPr>
          <p:spPr>
            <a:xfrm>
              <a:off x="5562600" y="1219200"/>
              <a:ext cx="533400" cy="4572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S1</a:t>
              </a: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6271752" y="1219200"/>
              <a:ext cx="533400" cy="4572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U2</a:t>
              </a:r>
            </a:p>
          </p:txBody>
        </p:sp>
        <p:sp>
          <p:nvSpPr>
            <p:cNvPr id="85" name="Rectangle 84"/>
            <p:cNvSpPr/>
            <p:nvPr/>
          </p:nvSpPr>
          <p:spPr>
            <a:xfrm>
              <a:off x="4857135" y="2590800"/>
              <a:ext cx="533400" cy="4572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D1</a:t>
              </a: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4876800" y="1897626"/>
              <a:ext cx="533400" cy="4572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U3</a:t>
              </a:r>
            </a:p>
          </p:txBody>
        </p:sp>
        <p:sp>
          <p:nvSpPr>
            <p:cNvPr id="87" name="Rectangle 86"/>
            <p:cNvSpPr/>
            <p:nvPr/>
          </p:nvSpPr>
          <p:spPr>
            <a:xfrm>
              <a:off x="5638800" y="1897626"/>
              <a:ext cx="533400" cy="4572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T1</a:t>
              </a: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5562600" y="2568677"/>
              <a:ext cx="533400" cy="4572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U5</a:t>
              </a:r>
            </a:p>
          </p:txBody>
        </p:sp>
        <p:sp>
          <p:nvSpPr>
            <p:cNvPr id="89" name="Rectangle 88"/>
            <p:cNvSpPr/>
            <p:nvPr/>
          </p:nvSpPr>
          <p:spPr>
            <a:xfrm>
              <a:off x="6324600" y="2590800"/>
              <a:ext cx="533400" cy="4572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U6</a:t>
              </a: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6538452" y="1963994"/>
              <a:ext cx="533400" cy="4572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U4</a:t>
              </a:r>
            </a:p>
          </p:txBody>
        </p:sp>
        <p:sp>
          <p:nvSpPr>
            <p:cNvPr id="91" name="Rectangle 90"/>
            <p:cNvSpPr/>
            <p:nvPr/>
          </p:nvSpPr>
          <p:spPr>
            <a:xfrm>
              <a:off x="4648200" y="685800"/>
              <a:ext cx="2667000" cy="4572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tx1"/>
                  </a:solidFill>
                </a:rPr>
                <a:t>Iteration 4          Velocity : </a:t>
              </a:r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228600" y="3429000"/>
            <a:ext cx="2052484" cy="2590800"/>
            <a:chOff x="368710" y="685800"/>
            <a:chExt cx="2667000" cy="2590800"/>
          </a:xfrm>
        </p:grpSpPr>
        <p:sp>
          <p:nvSpPr>
            <p:cNvPr id="93" name="Rectangle 92"/>
            <p:cNvSpPr/>
            <p:nvPr/>
          </p:nvSpPr>
          <p:spPr>
            <a:xfrm>
              <a:off x="368710" y="685800"/>
              <a:ext cx="2667000" cy="2590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Rectangle 93"/>
            <p:cNvSpPr/>
            <p:nvPr/>
          </p:nvSpPr>
          <p:spPr>
            <a:xfrm>
              <a:off x="597310" y="1219200"/>
              <a:ext cx="533400" cy="4572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U1</a:t>
              </a:r>
            </a:p>
          </p:txBody>
        </p:sp>
        <p:sp>
          <p:nvSpPr>
            <p:cNvPr id="95" name="Rectangle 94"/>
            <p:cNvSpPr/>
            <p:nvPr/>
          </p:nvSpPr>
          <p:spPr>
            <a:xfrm>
              <a:off x="1283110" y="1219200"/>
              <a:ext cx="533400" cy="4572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U2</a:t>
              </a: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1992262" y="1219200"/>
              <a:ext cx="533400" cy="4572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D1</a:t>
              </a: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577645" y="2590800"/>
              <a:ext cx="533400" cy="4572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U6</a:t>
              </a:r>
            </a:p>
          </p:txBody>
        </p:sp>
        <p:sp>
          <p:nvSpPr>
            <p:cNvPr id="98" name="Rectangle 97"/>
            <p:cNvSpPr/>
            <p:nvPr/>
          </p:nvSpPr>
          <p:spPr>
            <a:xfrm>
              <a:off x="864010" y="1897626"/>
              <a:ext cx="533400" cy="4572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T1</a:t>
              </a: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1549810" y="1897626"/>
              <a:ext cx="533400" cy="4572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U3</a:t>
              </a:r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1283110" y="2568677"/>
              <a:ext cx="533400" cy="4572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U5</a:t>
              </a: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2192594" y="2590800"/>
              <a:ext cx="533400" cy="4572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D2</a:t>
              </a:r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2258962" y="1963994"/>
              <a:ext cx="533400" cy="4572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U4</a:t>
              </a:r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368710" y="685800"/>
              <a:ext cx="2667000" cy="4572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tx1"/>
                  </a:solidFill>
                </a:rPr>
                <a:t>Iteration 5          Velocity :</a:t>
              </a:r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2357284" y="3429000"/>
            <a:ext cx="2142196" cy="2590800"/>
            <a:chOff x="4648200" y="685800"/>
            <a:chExt cx="2667000" cy="2590800"/>
          </a:xfrm>
        </p:grpSpPr>
        <p:sp>
          <p:nvSpPr>
            <p:cNvPr id="105" name="Rectangle 104"/>
            <p:cNvSpPr/>
            <p:nvPr/>
          </p:nvSpPr>
          <p:spPr>
            <a:xfrm>
              <a:off x="4648200" y="685800"/>
              <a:ext cx="2667000" cy="2590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Rectangle 105"/>
            <p:cNvSpPr/>
            <p:nvPr/>
          </p:nvSpPr>
          <p:spPr>
            <a:xfrm>
              <a:off x="4876800" y="1219200"/>
              <a:ext cx="533400" cy="4572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U1</a:t>
              </a:r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5562600" y="1219200"/>
              <a:ext cx="533400" cy="4572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T1</a:t>
              </a: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6271752" y="1219200"/>
              <a:ext cx="533400" cy="4572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U2</a:t>
              </a:r>
            </a:p>
          </p:txBody>
        </p:sp>
        <p:sp>
          <p:nvSpPr>
            <p:cNvPr id="109" name="Rectangle 108"/>
            <p:cNvSpPr/>
            <p:nvPr/>
          </p:nvSpPr>
          <p:spPr>
            <a:xfrm>
              <a:off x="4857135" y="2590800"/>
              <a:ext cx="533400" cy="4572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S1</a:t>
              </a:r>
            </a:p>
          </p:txBody>
        </p:sp>
        <p:sp>
          <p:nvSpPr>
            <p:cNvPr id="110" name="Rectangle 109"/>
            <p:cNvSpPr/>
            <p:nvPr/>
          </p:nvSpPr>
          <p:spPr>
            <a:xfrm>
              <a:off x="4876800" y="1897626"/>
              <a:ext cx="533400" cy="4572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U3</a:t>
              </a:r>
            </a:p>
          </p:txBody>
        </p:sp>
        <p:sp>
          <p:nvSpPr>
            <p:cNvPr id="111" name="Rectangle 110"/>
            <p:cNvSpPr/>
            <p:nvPr/>
          </p:nvSpPr>
          <p:spPr>
            <a:xfrm>
              <a:off x="5508130" y="1897626"/>
              <a:ext cx="533400" cy="4572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D1</a:t>
              </a:r>
            </a:p>
          </p:txBody>
        </p:sp>
        <p:sp>
          <p:nvSpPr>
            <p:cNvPr id="112" name="Rectangle 111"/>
            <p:cNvSpPr/>
            <p:nvPr/>
          </p:nvSpPr>
          <p:spPr>
            <a:xfrm>
              <a:off x="5562600" y="2568677"/>
              <a:ext cx="533400" cy="4572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U5</a:t>
              </a:r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6324600" y="2590800"/>
              <a:ext cx="533400" cy="4572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U6</a:t>
              </a:r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6267073" y="1963994"/>
              <a:ext cx="533400" cy="45720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U4</a:t>
              </a:r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4648200" y="685800"/>
              <a:ext cx="2667000" cy="4572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tx1"/>
                  </a:solidFill>
                </a:rPr>
                <a:t>Iteration 6            Velocity </a:t>
              </a:r>
              <a:r>
                <a:rPr lang="en-US" sz="1400" dirty="0">
                  <a:solidFill>
                    <a:schemeClr val="tx1"/>
                  </a:solidFill>
                </a:rPr>
                <a:t>: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782255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24" name="Title 1"/>
            <p:cNvSpPr txBox="1">
              <a:spLocks/>
            </p:cNvSpPr>
            <p:nvPr/>
          </p:nvSpPr>
          <p:spPr>
            <a:xfrm>
              <a:off x="51816" y="48768"/>
              <a:ext cx="9034272" cy="585216"/>
            </a:xfrm>
            <a:prstGeom prst="rect">
              <a:avLst/>
            </a:prstGeom>
            <a:solidFill>
              <a:srgbClr val="002060"/>
            </a:solidFill>
            <a:ln w="76200"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marL="53975" indent="-53975" algn="ctr" defTabSz="914400" rtl="0" eaLnBrk="1" latinLnBrk="0" hangingPunct="1">
                <a:spcBef>
                  <a:spcPct val="0"/>
                </a:spcBef>
                <a:buNone/>
                <a:defRPr sz="4400" b="1" kern="1200" cap="none" spc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/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3100" dirty="0"/>
                <a:t>Program Portfolio Dependency Board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noFill/>
            <a:ln w="1143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5040932"/>
              </p:ext>
            </p:extLst>
          </p:nvPr>
        </p:nvGraphicFramePr>
        <p:xfrm>
          <a:off x="152400" y="685800"/>
          <a:ext cx="8839202" cy="533557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tableStyleId>{5940675A-B579-460E-94D1-54222C63F5DA}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609602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</a:tblGrid>
              <a:tr h="531832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002060"/>
                          </a:solidFill>
                        </a:rPr>
                        <a:t>Iteration 1</a:t>
                      </a:r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002060"/>
                          </a:solidFill>
                        </a:rPr>
                        <a:t>Iteration 2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002060"/>
                          </a:solidFill>
                        </a:rPr>
                        <a:t>Iteration 3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002060"/>
                          </a:solidFill>
                        </a:rPr>
                        <a:t>Iteration 4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002060"/>
                          </a:solidFill>
                        </a:rPr>
                        <a:t>Iteration 5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002060"/>
                          </a:solidFill>
                        </a:rPr>
                        <a:t>Iteration 6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37582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002060"/>
                          </a:solidFill>
                        </a:rPr>
                        <a:t>Milestones/</a:t>
                      </a:r>
                    </a:p>
                    <a:p>
                      <a:r>
                        <a:rPr lang="en-US" sz="1400" b="1" dirty="0">
                          <a:solidFill>
                            <a:srgbClr val="002060"/>
                          </a:solidFill>
                        </a:rPr>
                        <a:t>Releases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31832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002060"/>
                          </a:solidFill>
                        </a:rPr>
                        <a:t>Scrum Team</a:t>
                      </a:r>
                      <a:r>
                        <a:rPr lang="en-US" sz="1400" b="1" baseline="0" dirty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1400" b="1" dirty="0">
                          <a:solidFill>
                            <a:srgbClr val="002060"/>
                          </a:solidFill>
                        </a:rPr>
                        <a:t>1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31832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002060"/>
                          </a:solidFill>
                        </a:rPr>
                        <a:t>Scrum Team 2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37582">
                <a:tc>
                  <a:txBody>
                    <a:bodyPr/>
                    <a:lstStyle/>
                    <a:p>
                      <a:r>
                        <a:rPr lang="en-US" sz="1400" b="1" dirty="0" err="1">
                          <a:solidFill>
                            <a:srgbClr val="002060"/>
                          </a:solidFill>
                        </a:rPr>
                        <a:t>Scrumban</a:t>
                      </a:r>
                      <a:r>
                        <a:rPr lang="en-US" sz="1400" b="1" dirty="0">
                          <a:solidFill>
                            <a:srgbClr val="002060"/>
                          </a:solidFill>
                        </a:rPr>
                        <a:t> </a:t>
                      </a:r>
                    </a:p>
                    <a:p>
                      <a:r>
                        <a:rPr lang="en-US" sz="1400" b="1" dirty="0">
                          <a:solidFill>
                            <a:srgbClr val="002060"/>
                          </a:solidFill>
                        </a:rPr>
                        <a:t>Team 3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31832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002060"/>
                          </a:solidFill>
                        </a:rPr>
                        <a:t>Kanban Team 4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3758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002060"/>
                          </a:solidFill>
                        </a:rPr>
                        <a:t>Kanban Team 5</a:t>
                      </a:r>
                    </a:p>
                    <a:p>
                      <a:endParaRPr lang="en-US" sz="14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31832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002060"/>
                          </a:solidFill>
                        </a:rPr>
                        <a:t>XP Team</a:t>
                      </a:r>
                      <a:r>
                        <a:rPr lang="en-US" sz="1400" b="1" baseline="0" dirty="0">
                          <a:solidFill>
                            <a:srgbClr val="002060"/>
                          </a:solidFill>
                        </a:rPr>
                        <a:t> 6</a:t>
                      </a:r>
                      <a:endParaRPr lang="en-US" sz="14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31832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002060"/>
                          </a:solidFill>
                        </a:rPr>
                        <a:t>XP Team 7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531832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rgbClr val="002060"/>
                          </a:solidFill>
                        </a:rPr>
                        <a:t>External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 prst="coolSlant"/>
                      <a:lightRig rig="flood" dir="t"/>
                    </a:cell3D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grpSp>
        <p:nvGrpSpPr>
          <p:cNvPr id="26" name="Group 25"/>
          <p:cNvGrpSpPr/>
          <p:nvPr/>
        </p:nvGrpSpPr>
        <p:grpSpPr>
          <a:xfrm>
            <a:off x="457200" y="6245942"/>
            <a:ext cx="8991600" cy="464574"/>
            <a:chOff x="685800" y="6245942"/>
            <a:chExt cx="8991600" cy="464574"/>
          </a:xfrm>
        </p:grpSpPr>
        <p:sp>
          <p:nvSpPr>
            <p:cNvPr id="21" name="Rectangle 20"/>
            <p:cNvSpPr/>
            <p:nvPr/>
          </p:nvSpPr>
          <p:spPr>
            <a:xfrm>
              <a:off x="685800" y="6248400"/>
              <a:ext cx="533400" cy="4572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 63"/>
            <p:cNvSpPr/>
            <p:nvPr/>
          </p:nvSpPr>
          <p:spPr>
            <a:xfrm>
              <a:off x="3352800" y="6253316"/>
              <a:ext cx="533400" cy="4572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ectangle 64"/>
            <p:cNvSpPr/>
            <p:nvPr/>
          </p:nvSpPr>
          <p:spPr>
            <a:xfrm>
              <a:off x="6553200" y="6245942"/>
              <a:ext cx="533400" cy="4572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295400" y="6324600"/>
              <a:ext cx="18288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Features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3962400" y="6324600"/>
              <a:ext cx="25146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Inter-Team Dependency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7162800" y="6324600"/>
              <a:ext cx="251460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Milestone/Release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439565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24" name="Title 1"/>
            <p:cNvSpPr txBox="1">
              <a:spLocks/>
            </p:cNvSpPr>
            <p:nvPr/>
          </p:nvSpPr>
          <p:spPr>
            <a:xfrm>
              <a:off x="51816" y="48768"/>
              <a:ext cx="9034272" cy="585216"/>
            </a:xfrm>
            <a:prstGeom prst="rect">
              <a:avLst/>
            </a:prstGeom>
            <a:solidFill>
              <a:srgbClr val="002060"/>
            </a:solidFill>
            <a:ln w="76200">
              <a:noFill/>
            </a:ln>
          </p:spPr>
          <p:txBody>
            <a:bodyPr vert="horz" lIns="91440" tIns="45720" rIns="91440" bIns="45720" rtlCol="0" anchor="ctr">
              <a:normAutofit/>
            </a:bodyPr>
            <a:lstStyle>
              <a:lvl1pPr marL="53975" indent="-53975" algn="ctr" defTabSz="914400" rtl="0" eaLnBrk="1" latinLnBrk="0" hangingPunct="1">
                <a:spcBef>
                  <a:spcPct val="0"/>
                </a:spcBef>
                <a:buNone/>
                <a:defRPr sz="4400" b="1" kern="1200" cap="none" spc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/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3100" dirty="0"/>
                <a:t>Frequency and Impact Graph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noFill/>
            <a:ln w="1143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381000" y="1219200"/>
            <a:ext cx="7543800" cy="5232975"/>
            <a:chOff x="381000" y="1219200"/>
            <a:chExt cx="7543800" cy="5232975"/>
          </a:xfrm>
        </p:grpSpPr>
        <p:graphicFrame>
          <p:nvGraphicFramePr>
            <p:cNvPr id="3" name="Diagram 2"/>
            <p:cNvGraphicFramePr/>
            <p:nvPr>
              <p:extLst>
                <p:ext uri="{D42A27DB-BD31-4B8C-83A1-F6EECF244321}">
                  <p14:modId xmlns:p14="http://schemas.microsoft.com/office/powerpoint/2010/main" val="2418228607"/>
                </p:ext>
              </p:extLst>
            </p:nvPr>
          </p:nvGraphicFramePr>
          <p:xfrm>
            <a:off x="1524000" y="1397000"/>
            <a:ext cx="6096000" cy="40640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15" name="Oval 14"/>
            <p:cNvSpPr/>
            <p:nvPr/>
          </p:nvSpPr>
          <p:spPr>
            <a:xfrm>
              <a:off x="3429000" y="2590800"/>
              <a:ext cx="762000" cy="7779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/>
                <a:t>Risk 1</a:t>
              </a:r>
            </a:p>
          </p:txBody>
        </p:sp>
        <p:sp>
          <p:nvSpPr>
            <p:cNvPr id="16" name="Oval 15"/>
            <p:cNvSpPr/>
            <p:nvPr/>
          </p:nvSpPr>
          <p:spPr>
            <a:xfrm>
              <a:off x="4800600" y="1524000"/>
              <a:ext cx="762000" cy="762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/>
                <a:t>Risk 5</a:t>
              </a:r>
            </a:p>
          </p:txBody>
        </p:sp>
        <p:sp>
          <p:nvSpPr>
            <p:cNvPr id="19" name="Oval 18"/>
            <p:cNvSpPr/>
            <p:nvPr/>
          </p:nvSpPr>
          <p:spPr>
            <a:xfrm>
              <a:off x="1676400" y="1600200"/>
              <a:ext cx="762000" cy="7779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/>
                <a:t>Risk 2</a:t>
              </a:r>
            </a:p>
          </p:txBody>
        </p:sp>
        <p:sp>
          <p:nvSpPr>
            <p:cNvPr id="20" name="Oval 19"/>
            <p:cNvSpPr/>
            <p:nvPr/>
          </p:nvSpPr>
          <p:spPr>
            <a:xfrm>
              <a:off x="3605981" y="3538383"/>
              <a:ext cx="762000" cy="7779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/>
                <a:t>Risk 4</a:t>
              </a:r>
            </a:p>
          </p:txBody>
        </p:sp>
        <p:sp>
          <p:nvSpPr>
            <p:cNvPr id="22" name="Oval 21"/>
            <p:cNvSpPr/>
            <p:nvPr/>
          </p:nvSpPr>
          <p:spPr>
            <a:xfrm>
              <a:off x="4800600" y="4572000"/>
              <a:ext cx="762000" cy="7779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/>
                <a:t>Risk 3</a:t>
              </a:r>
            </a:p>
          </p:txBody>
        </p:sp>
        <p:grpSp>
          <p:nvGrpSpPr>
            <p:cNvPr id="110" name="Group 109"/>
            <p:cNvGrpSpPr/>
            <p:nvPr/>
          </p:nvGrpSpPr>
          <p:grpSpPr>
            <a:xfrm>
              <a:off x="381000" y="1219200"/>
              <a:ext cx="7543800" cy="5232975"/>
              <a:chOff x="381000" y="1219200"/>
              <a:chExt cx="7543800" cy="5232975"/>
            </a:xfrm>
          </p:grpSpPr>
          <p:grpSp>
            <p:nvGrpSpPr>
              <p:cNvPr id="105" name="Group 104"/>
              <p:cNvGrpSpPr/>
              <p:nvPr/>
            </p:nvGrpSpPr>
            <p:grpSpPr>
              <a:xfrm>
                <a:off x="1219200" y="1219200"/>
                <a:ext cx="6705600" cy="4495800"/>
                <a:chOff x="1219200" y="1219200"/>
                <a:chExt cx="6705600" cy="4495800"/>
              </a:xfrm>
            </p:grpSpPr>
            <p:cxnSp>
              <p:nvCxnSpPr>
                <p:cNvPr id="96" name="Straight Arrow Connector 95"/>
                <p:cNvCxnSpPr/>
                <p:nvPr/>
              </p:nvCxnSpPr>
              <p:spPr>
                <a:xfrm flipV="1">
                  <a:off x="1219200" y="1219200"/>
                  <a:ext cx="0" cy="449580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3">
                  <a:schemeClr val="accent1"/>
                </a:lnRef>
                <a:fillRef idx="0">
                  <a:schemeClr val="accent1"/>
                </a:fillRef>
                <a:effectRef idx="2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Straight Arrow Connector 103"/>
                <p:cNvCxnSpPr/>
                <p:nvPr/>
              </p:nvCxnSpPr>
              <p:spPr>
                <a:xfrm>
                  <a:off x="1219200" y="5715000"/>
                  <a:ext cx="6705600" cy="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3">
                  <a:schemeClr val="accent1"/>
                </a:lnRef>
                <a:fillRef idx="0">
                  <a:schemeClr val="accent1"/>
                </a:fillRef>
                <a:effectRef idx="2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8" name="TextBox 107"/>
              <p:cNvSpPr txBox="1"/>
              <p:nvPr/>
            </p:nvSpPr>
            <p:spPr>
              <a:xfrm>
                <a:off x="2819400" y="5867400"/>
                <a:ext cx="31242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b="1" dirty="0"/>
                  <a:t>Impact</a:t>
                </a:r>
              </a:p>
            </p:txBody>
          </p:sp>
          <p:sp>
            <p:nvSpPr>
              <p:cNvPr id="109" name="TextBox 108"/>
              <p:cNvSpPr txBox="1"/>
              <p:nvPr/>
            </p:nvSpPr>
            <p:spPr>
              <a:xfrm rot="16200000">
                <a:off x="-888712" y="3327113"/>
                <a:ext cx="31242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b="1" dirty="0"/>
                  <a:t>Frequency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877159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620</TotalTime>
  <Words>371</Words>
  <Application>Microsoft Office PowerPoint</Application>
  <PresentationFormat>On-screen Show (4:3)</PresentationFormat>
  <Paragraphs>156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ABI-0171</dc:creator>
  <cp:lastModifiedBy>ABI-0171</cp:lastModifiedBy>
  <cp:revision>80</cp:revision>
  <dcterms:created xsi:type="dcterms:W3CDTF">2018-02-26T10:18:54Z</dcterms:created>
  <dcterms:modified xsi:type="dcterms:W3CDTF">2018-03-15T05:51:23Z</dcterms:modified>
</cp:coreProperties>
</file>